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Lst>
  <p:sldSz cy="5143500" cx="9144000"/>
  <p:notesSz cx="6858000" cy="9144000"/>
  <p:embeddedFontLst>
    <p:embeddedFont>
      <p:font typeface="Roboto"/>
      <p:regular r:id="rId19"/>
      <p:bold r:id="rId20"/>
      <p:italic r:id="rId21"/>
      <p:boldItalic r:id="rId22"/>
    </p:embeddedFont>
    <p:embeddedFont>
      <p:font typeface="Average"/>
      <p:regular r:id="rId23"/>
    </p:embeddedFont>
    <p:embeddedFont>
      <p:font typeface="Oswald"/>
      <p:regular r:id="rId24"/>
      <p:bold r:id="rId2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20" Type="http://schemas.openxmlformats.org/officeDocument/2006/relationships/font" Target="fonts/Roboto-bold.fntdata"/><Relationship Id="rId22" Type="http://schemas.openxmlformats.org/officeDocument/2006/relationships/font" Target="fonts/Roboto-boldItalic.fntdata"/><Relationship Id="rId21" Type="http://schemas.openxmlformats.org/officeDocument/2006/relationships/font" Target="fonts/Roboto-italic.fntdata"/><Relationship Id="rId24" Type="http://schemas.openxmlformats.org/officeDocument/2006/relationships/font" Target="fonts/Oswald-regular.fntdata"/><Relationship Id="rId23" Type="http://schemas.openxmlformats.org/officeDocument/2006/relationships/font" Target="fonts/Average-regular.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5" Type="http://schemas.openxmlformats.org/officeDocument/2006/relationships/font" Target="fonts/Oswald-bold.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font" Target="fonts/Roboto-regular.fntdata"/><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 name="Shape 55"/>
        <p:cNvGrpSpPr/>
        <p:nvPr/>
      </p:nvGrpSpPr>
      <p:grpSpPr>
        <a:xfrm>
          <a:off x="0" y="0"/>
          <a:ext cx="0" cy="0"/>
          <a:chOff x="0" y="0"/>
          <a:chExt cx="0" cy="0"/>
        </a:xfrm>
      </p:grpSpPr>
      <p:sp>
        <p:nvSpPr>
          <p:cNvPr id="56" name="Google Shape;5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rgbClr val="000000"/>
              </a:buClr>
              <a:buSzPts val="1100"/>
              <a:buFont typeface="Arial"/>
              <a:buNone/>
            </a:pPr>
            <a:r>
              <a:rPr lang="en"/>
              <a:t>JULIA</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 name="Shape 146"/>
        <p:cNvGrpSpPr/>
        <p:nvPr/>
      </p:nvGrpSpPr>
      <p:grpSpPr>
        <a:xfrm>
          <a:off x="0" y="0"/>
          <a:ext cx="0" cy="0"/>
          <a:chOff x="0" y="0"/>
          <a:chExt cx="0" cy="0"/>
        </a:xfrm>
      </p:grpSpPr>
      <p:sp>
        <p:nvSpPr>
          <p:cNvPr id="147" name="Google Shape;147;g4f0baf1464_0_3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4f0baf1464_0_3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JULIA (45 sec)</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4" name="Shape 154"/>
        <p:cNvGrpSpPr/>
        <p:nvPr/>
      </p:nvGrpSpPr>
      <p:grpSpPr>
        <a:xfrm>
          <a:off x="0" y="0"/>
          <a:ext cx="0" cy="0"/>
          <a:chOff x="0" y="0"/>
          <a:chExt cx="0" cy="0"/>
        </a:xfrm>
      </p:grpSpPr>
      <p:sp>
        <p:nvSpPr>
          <p:cNvPr id="155" name="Google Shape;155;g4f0baf1464_0_3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4f0baf1464_0_3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latin typeface="Average"/>
                <a:ea typeface="Average"/>
                <a:cs typeface="Average"/>
                <a:sym typeface="Average"/>
              </a:rPr>
              <a:t>AMY (45 sec)</a:t>
            </a:r>
            <a:endParaRPr>
              <a:latin typeface="Average"/>
              <a:ea typeface="Average"/>
              <a:cs typeface="Average"/>
              <a:sym typeface="Average"/>
            </a:endParaRPr>
          </a:p>
          <a:p>
            <a:pPr indent="0" lvl="0" marL="0" rtl="0" algn="l">
              <a:lnSpc>
                <a:spcPct val="115000"/>
              </a:lnSpc>
              <a:spcBef>
                <a:spcPts val="0"/>
              </a:spcBef>
              <a:spcAft>
                <a:spcPts val="0"/>
              </a:spcAft>
              <a:buNone/>
            </a:pPr>
            <a:r>
              <a:rPr lang="en">
                <a:latin typeface="Roboto"/>
                <a:ea typeface="Roboto"/>
                <a:cs typeface="Roboto"/>
                <a:sym typeface="Roboto"/>
              </a:rPr>
              <a:t>Educate self about digital eye strain, and understand personal digital eye strain symptoms + see the progress of these symptoms over time. </a:t>
            </a:r>
            <a:endParaRPr>
              <a:latin typeface="Roboto"/>
              <a:ea typeface="Roboto"/>
              <a:cs typeface="Roboto"/>
              <a:sym typeface="Roboto"/>
            </a:endParaRPr>
          </a:p>
          <a:p>
            <a:pPr indent="0" lvl="0" marL="0" rtl="0" algn="l">
              <a:lnSpc>
                <a:spcPct val="115000"/>
              </a:lnSpc>
              <a:spcBef>
                <a:spcPts val="0"/>
              </a:spcBef>
              <a:spcAft>
                <a:spcPts val="0"/>
              </a:spcAft>
              <a:buNone/>
            </a:pPr>
            <a:r>
              <a:t/>
            </a:r>
            <a:endParaRPr>
              <a:latin typeface="Roboto"/>
              <a:ea typeface="Roboto"/>
              <a:cs typeface="Roboto"/>
              <a:sym typeface="Roboto"/>
            </a:endParaRPr>
          </a:p>
          <a:p>
            <a:pPr indent="0" lvl="0" marL="0" rtl="0" algn="l">
              <a:lnSpc>
                <a:spcPct val="115000"/>
              </a:lnSpc>
              <a:spcBef>
                <a:spcPts val="0"/>
              </a:spcBef>
              <a:spcAft>
                <a:spcPts val="0"/>
              </a:spcAft>
              <a:buNone/>
            </a:pPr>
            <a:r>
              <a:rPr lang="en">
                <a:latin typeface="Roboto"/>
                <a:ea typeface="Roboto"/>
                <a:cs typeface="Roboto"/>
                <a:sym typeface="Roboto"/>
              </a:rPr>
              <a:t>The Left column shows the way in which the AR technology can be set up including part eye health information, connecting to the lights in the nearby environment, and educating oneself about digital eye strain tailored to symptoms that the user has been experiencing. </a:t>
            </a:r>
            <a:endParaRPr>
              <a:latin typeface="Roboto"/>
              <a:ea typeface="Roboto"/>
              <a:cs typeface="Roboto"/>
              <a:sym typeface="Roboto"/>
            </a:endParaRPr>
          </a:p>
          <a:p>
            <a:pPr indent="0" lvl="0" marL="0" rtl="0" algn="l">
              <a:lnSpc>
                <a:spcPct val="115000"/>
              </a:lnSpc>
              <a:spcBef>
                <a:spcPts val="0"/>
              </a:spcBef>
              <a:spcAft>
                <a:spcPts val="0"/>
              </a:spcAft>
              <a:buNone/>
            </a:pPr>
            <a:r>
              <a:t/>
            </a:r>
            <a:endParaRPr>
              <a:latin typeface="Roboto"/>
              <a:ea typeface="Roboto"/>
              <a:cs typeface="Roboto"/>
              <a:sym typeface="Roboto"/>
            </a:endParaRPr>
          </a:p>
          <a:p>
            <a:pPr indent="0" lvl="0" marL="0" rtl="0" algn="l">
              <a:lnSpc>
                <a:spcPct val="115000"/>
              </a:lnSpc>
              <a:spcBef>
                <a:spcPts val="0"/>
              </a:spcBef>
              <a:spcAft>
                <a:spcPts val="0"/>
              </a:spcAft>
              <a:buNone/>
            </a:pPr>
            <a:r>
              <a:rPr lang="en">
                <a:latin typeface="Roboto"/>
                <a:ea typeface="Roboto"/>
                <a:cs typeface="Roboto"/>
                <a:sym typeface="Roboto"/>
              </a:rPr>
              <a:t>The right column shows the analytics the user can view regarding their overall device usage and relative eye health.</a:t>
            </a:r>
            <a:endParaRPr>
              <a:solidFill>
                <a:srgbClr val="212529"/>
              </a:solidFill>
              <a:latin typeface="Roboto"/>
              <a:ea typeface="Roboto"/>
              <a:cs typeface="Roboto"/>
              <a:sym typeface="Roboto"/>
            </a:endParaRPr>
          </a:p>
          <a:p>
            <a:pPr indent="0" lvl="0" marL="0" rtl="0" algn="l">
              <a:lnSpc>
                <a:spcPct val="115000"/>
              </a:lnSpc>
              <a:spcBef>
                <a:spcPts val="0"/>
              </a:spcBef>
              <a:spcAft>
                <a:spcPts val="0"/>
              </a:spcAft>
              <a:buNone/>
            </a:pPr>
            <a:r>
              <a:t/>
            </a:r>
            <a:endParaRPr>
              <a:solidFill>
                <a:schemeClr val="accent3"/>
              </a:solidFill>
              <a:latin typeface="Average"/>
              <a:ea typeface="Average"/>
              <a:cs typeface="Average"/>
              <a:sym typeface="Average"/>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2" name="Shape 162"/>
        <p:cNvGrpSpPr/>
        <p:nvPr/>
      </p:nvGrpSpPr>
      <p:grpSpPr>
        <a:xfrm>
          <a:off x="0" y="0"/>
          <a:ext cx="0" cy="0"/>
          <a:chOff x="0" y="0"/>
          <a:chExt cx="0" cy="0"/>
        </a:xfrm>
      </p:grpSpPr>
      <p:sp>
        <p:nvSpPr>
          <p:cNvPr id="163" name="Google Shape;163;g4f0baf1464_0_3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4f0baf1464_0_3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(30 sec)</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9" name="Shape 169"/>
        <p:cNvGrpSpPr/>
        <p:nvPr/>
      </p:nvGrpSpPr>
      <p:grpSpPr>
        <a:xfrm>
          <a:off x="0" y="0"/>
          <a:ext cx="0" cy="0"/>
          <a:chOff x="0" y="0"/>
          <a:chExt cx="0" cy="0"/>
        </a:xfrm>
      </p:grpSpPr>
      <p:sp>
        <p:nvSpPr>
          <p:cNvPr id="170" name="Google Shape;170;g4f0baf1464_1_7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4f0baf1464_1_7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4" name="Shape 174"/>
        <p:cNvGrpSpPr/>
        <p:nvPr/>
      </p:nvGrpSpPr>
      <p:grpSpPr>
        <a:xfrm>
          <a:off x="0" y="0"/>
          <a:ext cx="0" cy="0"/>
          <a:chOff x="0" y="0"/>
          <a:chExt cx="0" cy="0"/>
        </a:xfrm>
      </p:grpSpPr>
      <p:sp>
        <p:nvSpPr>
          <p:cNvPr id="175" name="Google Shape;175;g4f0baf1464_1_7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4f0baf1464_1_7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 name="Shape 61"/>
        <p:cNvGrpSpPr/>
        <p:nvPr/>
      </p:nvGrpSpPr>
      <p:grpSpPr>
        <a:xfrm>
          <a:off x="0" y="0"/>
          <a:ext cx="0" cy="0"/>
          <a:chOff x="0" y="0"/>
          <a:chExt cx="0" cy="0"/>
        </a:xfrm>
      </p:grpSpPr>
      <p:sp>
        <p:nvSpPr>
          <p:cNvPr id="62" name="Google Shape;62;g4f0baf1464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4f0baf1464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JULIA (1 min)</a:t>
            </a:r>
            <a:endParaRPr/>
          </a:p>
          <a:p>
            <a:pPr indent="0" lvl="0" marL="0" rtl="0" algn="l">
              <a:spcBef>
                <a:spcPts val="0"/>
              </a:spcBef>
              <a:spcAft>
                <a:spcPts val="0"/>
              </a:spcAft>
              <a:buNone/>
            </a:pPr>
            <a:r>
              <a:rPr lang="en"/>
              <a:t>Personal story about Sara</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 name="Shape 69"/>
        <p:cNvGrpSpPr/>
        <p:nvPr/>
      </p:nvGrpSpPr>
      <p:grpSpPr>
        <a:xfrm>
          <a:off x="0" y="0"/>
          <a:ext cx="0" cy="0"/>
          <a:chOff x="0" y="0"/>
          <a:chExt cx="0" cy="0"/>
        </a:xfrm>
      </p:grpSpPr>
      <p:sp>
        <p:nvSpPr>
          <p:cNvPr id="70" name="Google Shape;70;g4f0baf1464_0_2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4f0baf1464_0_2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AMY (30 sec)</a:t>
            </a:r>
            <a:endParaRPr/>
          </a:p>
          <a:p>
            <a:pPr indent="0" lvl="0" marL="0" rtl="0" algn="l">
              <a:lnSpc>
                <a:spcPct val="115000"/>
              </a:lnSpc>
              <a:spcBef>
                <a:spcPts val="0"/>
              </a:spcBef>
              <a:spcAft>
                <a:spcPts val="0"/>
              </a:spcAft>
              <a:buClr>
                <a:srgbClr val="000000"/>
              </a:buClr>
              <a:buSzPts val="1100"/>
              <a:buFont typeface="Arial"/>
              <a:buNone/>
            </a:pPr>
            <a:r>
              <a:rPr lang="en">
                <a:solidFill>
                  <a:srgbClr val="212529"/>
                </a:solidFill>
                <a:latin typeface="Roboto"/>
                <a:ea typeface="Roboto"/>
                <a:cs typeface="Roboto"/>
                <a:sym typeface="Roboto"/>
              </a:rPr>
              <a:t>We conducted interviews with individuals who spend several hours every day looking at screens for school/work related reasons. We tried to cover a range of participants and environments in order to understand the variety of factors that contribute to digital eye strain, why individuals cannot/do not do anything to relieve their symptoms and where our greatest opportunity to help is. This range included those who work in brighter/darker environments, those who are concerned about their digital eye strain/those who are not, those who work at 1-2/3+ devices a day, and those who are/are not knowledgeable about digital eye strain and existing helpful methods to reduce symptoms. The participants were:</a:t>
            </a:r>
            <a:endParaRPr>
              <a:solidFill>
                <a:srgbClr val="212529"/>
              </a:solidFill>
              <a:latin typeface="Roboto"/>
              <a:ea typeface="Roboto"/>
              <a:cs typeface="Roboto"/>
              <a:sym typeface="Roboto"/>
            </a:endParaRPr>
          </a:p>
          <a:p>
            <a:pPr indent="0" lvl="0" marL="0" rtl="0" algn="l">
              <a:lnSpc>
                <a:spcPct val="115000"/>
              </a:lnSpc>
              <a:spcBef>
                <a:spcPts val="1200"/>
              </a:spcBef>
              <a:spcAft>
                <a:spcPts val="0"/>
              </a:spcAft>
              <a:buClr>
                <a:srgbClr val="000000"/>
              </a:buClr>
              <a:buSzPts val="1100"/>
              <a:buFont typeface="Arial"/>
              <a:buNone/>
            </a:pPr>
            <a:r>
              <a:rPr b="1" lang="en">
                <a:latin typeface="Roboto"/>
                <a:ea typeface="Roboto"/>
                <a:cs typeface="Roboto"/>
                <a:sym typeface="Roboto"/>
              </a:rPr>
              <a:t>Participant #1:</a:t>
            </a:r>
            <a:r>
              <a:rPr lang="en">
                <a:latin typeface="Roboto"/>
                <a:ea typeface="Roboto"/>
                <a:cs typeface="Roboto"/>
                <a:sym typeface="Roboto"/>
              </a:rPr>
              <a:t> </a:t>
            </a:r>
            <a:r>
              <a:rPr lang="en">
                <a:solidFill>
                  <a:srgbClr val="666666"/>
                </a:solidFill>
                <a:latin typeface="Roboto"/>
                <a:ea typeface="Roboto"/>
                <a:cs typeface="Roboto"/>
                <a:sym typeface="Roboto"/>
              </a:rPr>
              <a:t>Senior Engineer Manager @ large tech company</a:t>
            </a:r>
            <a:endParaRPr>
              <a:solidFill>
                <a:srgbClr val="666666"/>
              </a:solidFill>
              <a:latin typeface="Roboto"/>
              <a:ea typeface="Roboto"/>
              <a:cs typeface="Roboto"/>
              <a:sym typeface="Roboto"/>
            </a:endParaRPr>
          </a:p>
          <a:p>
            <a:pPr indent="0" lvl="0" marL="0" rtl="0" algn="l">
              <a:lnSpc>
                <a:spcPct val="115000"/>
              </a:lnSpc>
              <a:spcBef>
                <a:spcPts val="0"/>
              </a:spcBef>
              <a:spcAft>
                <a:spcPts val="0"/>
              </a:spcAft>
              <a:buNone/>
            </a:pPr>
            <a:r>
              <a:rPr lang="en">
                <a:solidFill>
                  <a:srgbClr val="666666"/>
                </a:solidFill>
                <a:latin typeface="Roboto"/>
                <a:ea typeface="Roboto"/>
                <a:cs typeface="Roboto"/>
                <a:sym typeface="Roboto"/>
              </a:rPr>
              <a:t>Environment:</a:t>
            </a:r>
            <a:r>
              <a:rPr lang="en">
                <a:solidFill>
                  <a:srgbClr val="212529"/>
                </a:solidFill>
                <a:latin typeface="Roboto"/>
                <a:ea typeface="Roboto"/>
                <a:cs typeface="Roboto"/>
                <a:sym typeface="Roboto"/>
              </a:rPr>
              <a:t> Open shared office space with lots of natural lighting/sometimes glare</a:t>
            </a:r>
            <a:endParaRPr>
              <a:solidFill>
                <a:srgbClr val="212529"/>
              </a:solidFill>
              <a:latin typeface="Roboto"/>
              <a:ea typeface="Roboto"/>
              <a:cs typeface="Roboto"/>
              <a:sym typeface="Roboto"/>
            </a:endParaRPr>
          </a:p>
          <a:p>
            <a:pPr indent="0" lvl="0" marL="0" rtl="0" algn="l">
              <a:lnSpc>
                <a:spcPct val="115000"/>
              </a:lnSpc>
              <a:spcBef>
                <a:spcPts val="0"/>
              </a:spcBef>
              <a:spcAft>
                <a:spcPts val="0"/>
              </a:spcAft>
              <a:buClr>
                <a:srgbClr val="000000"/>
              </a:buClr>
              <a:buSzPts val="1100"/>
              <a:buFont typeface="Arial"/>
              <a:buNone/>
            </a:pPr>
            <a:r>
              <a:t/>
            </a:r>
            <a:endParaRPr>
              <a:solidFill>
                <a:srgbClr val="212529"/>
              </a:solidFill>
              <a:latin typeface="Roboto"/>
              <a:ea typeface="Roboto"/>
              <a:cs typeface="Roboto"/>
              <a:sym typeface="Roboto"/>
            </a:endParaRPr>
          </a:p>
          <a:p>
            <a:pPr indent="0" lvl="0" marL="0" rtl="0" algn="l">
              <a:lnSpc>
                <a:spcPct val="115000"/>
              </a:lnSpc>
              <a:spcBef>
                <a:spcPts val="0"/>
              </a:spcBef>
              <a:spcAft>
                <a:spcPts val="0"/>
              </a:spcAft>
              <a:buClr>
                <a:srgbClr val="000000"/>
              </a:buClr>
              <a:buSzPts val="1100"/>
              <a:buFont typeface="Arial"/>
              <a:buNone/>
            </a:pPr>
            <a:r>
              <a:rPr b="1" lang="en">
                <a:latin typeface="Roboto"/>
                <a:ea typeface="Roboto"/>
                <a:cs typeface="Roboto"/>
                <a:sym typeface="Roboto"/>
              </a:rPr>
              <a:t>Participant #2:</a:t>
            </a:r>
            <a:r>
              <a:rPr lang="en">
                <a:solidFill>
                  <a:srgbClr val="666666"/>
                </a:solidFill>
                <a:latin typeface="Roboto"/>
                <a:ea typeface="Roboto"/>
                <a:cs typeface="Roboto"/>
                <a:sym typeface="Roboto"/>
              </a:rPr>
              <a:t> Student in university CSE program</a:t>
            </a:r>
            <a:endParaRPr>
              <a:solidFill>
                <a:srgbClr val="666666"/>
              </a:solidFill>
              <a:latin typeface="Roboto"/>
              <a:ea typeface="Roboto"/>
              <a:cs typeface="Roboto"/>
              <a:sym typeface="Roboto"/>
            </a:endParaRPr>
          </a:p>
          <a:p>
            <a:pPr indent="0" lvl="0" marL="0" rtl="0" algn="l">
              <a:lnSpc>
                <a:spcPct val="115000"/>
              </a:lnSpc>
              <a:spcBef>
                <a:spcPts val="0"/>
              </a:spcBef>
              <a:spcAft>
                <a:spcPts val="0"/>
              </a:spcAft>
              <a:buNone/>
            </a:pPr>
            <a:r>
              <a:rPr lang="en">
                <a:solidFill>
                  <a:srgbClr val="666666"/>
                </a:solidFill>
                <a:latin typeface="Roboto"/>
                <a:ea typeface="Roboto"/>
                <a:cs typeface="Roboto"/>
                <a:sym typeface="Roboto"/>
              </a:rPr>
              <a:t>Environment:</a:t>
            </a:r>
            <a:r>
              <a:rPr lang="en">
                <a:solidFill>
                  <a:srgbClr val="212529"/>
                </a:solidFill>
                <a:latin typeface="Roboto"/>
                <a:ea typeface="Roboto"/>
                <a:cs typeface="Roboto"/>
                <a:sym typeface="Roboto"/>
              </a:rPr>
              <a:t> Works mostly on her bed in the dor,/ shared spaces in CSE building in evenings so usually dimmer lighting</a:t>
            </a:r>
            <a:endParaRPr>
              <a:solidFill>
                <a:srgbClr val="212529"/>
              </a:solidFill>
              <a:latin typeface="Roboto"/>
              <a:ea typeface="Roboto"/>
              <a:cs typeface="Roboto"/>
              <a:sym typeface="Roboto"/>
            </a:endParaRPr>
          </a:p>
          <a:p>
            <a:pPr indent="0" lvl="0" marL="0" rtl="0" algn="l">
              <a:lnSpc>
                <a:spcPct val="115000"/>
              </a:lnSpc>
              <a:spcBef>
                <a:spcPts val="0"/>
              </a:spcBef>
              <a:spcAft>
                <a:spcPts val="0"/>
              </a:spcAft>
              <a:buClr>
                <a:srgbClr val="000000"/>
              </a:buClr>
              <a:buSzPts val="1100"/>
              <a:buFont typeface="Arial"/>
              <a:buNone/>
            </a:pPr>
            <a:r>
              <a:t/>
            </a:r>
            <a:endParaRPr>
              <a:solidFill>
                <a:srgbClr val="212529"/>
              </a:solidFill>
              <a:latin typeface="Roboto"/>
              <a:ea typeface="Roboto"/>
              <a:cs typeface="Roboto"/>
              <a:sym typeface="Roboto"/>
            </a:endParaRPr>
          </a:p>
          <a:p>
            <a:pPr indent="0" lvl="0" marL="0" rtl="0" algn="l">
              <a:lnSpc>
                <a:spcPct val="115000"/>
              </a:lnSpc>
              <a:spcBef>
                <a:spcPts val="0"/>
              </a:spcBef>
              <a:spcAft>
                <a:spcPts val="0"/>
              </a:spcAft>
              <a:buClr>
                <a:srgbClr val="000000"/>
              </a:buClr>
              <a:buSzPts val="1100"/>
              <a:buFont typeface="Arial"/>
              <a:buNone/>
            </a:pPr>
            <a:r>
              <a:rPr b="1" lang="en">
                <a:latin typeface="Roboto"/>
                <a:ea typeface="Roboto"/>
                <a:cs typeface="Roboto"/>
                <a:sym typeface="Roboto"/>
              </a:rPr>
              <a:t>Participant #3:</a:t>
            </a:r>
            <a:r>
              <a:rPr lang="en">
                <a:latin typeface="Roboto"/>
                <a:ea typeface="Roboto"/>
                <a:cs typeface="Roboto"/>
                <a:sym typeface="Roboto"/>
              </a:rPr>
              <a:t> </a:t>
            </a:r>
            <a:r>
              <a:rPr lang="en">
                <a:solidFill>
                  <a:srgbClr val="666666"/>
                </a:solidFill>
                <a:latin typeface="Roboto"/>
                <a:ea typeface="Roboto"/>
                <a:cs typeface="Roboto"/>
                <a:sym typeface="Roboto"/>
              </a:rPr>
              <a:t>stay at home mother/takes classes at community college</a:t>
            </a:r>
            <a:endParaRPr>
              <a:solidFill>
                <a:srgbClr val="666666"/>
              </a:solidFill>
              <a:latin typeface="Roboto"/>
              <a:ea typeface="Roboto"/>
              <a:cs typeface="Roboto"/>
              <a:sym typeface="Roboto"/>
            </a:endParaRPr>
          </a:p>
          <a:p>
            <a:pPr indent="0" lvl="0" marL="0" rtl="0" algn="l">
              <a:lnSpc>
                <a:spcPct val="115000"/>
              </a:lnSpc>
              <a:spcBef>
                <a:spcPts val="0"/>
              </a:spcBef>
              <a:spcAft>
                <a:spcPts val="0"/>
              </a:spcAft>
              <a:buNone/>
            </a:pPr>
            <a:r>
              <a:rPr lang="en">
                <a:solidFill>
                  <a:srgbClr val="666666"/>
                </a:solidFill>
                <a:latin typeface="Roboto"/>
                <a:ea typeface="Roboto"/>
                <a:cs typeface="Roboto"/>
                <a:sym typeface="Roboto"/>
              </a:rPr>
              <a:t>Environment:</a:t>
            </a:r>
            <a:r>
              <a:rPr lang="en">
                <a:solidFill>
                  <a:srgbClr val="212529"/>
                </a:solidFill>
                <a:latin typeface="Roboto"/>
                <a:ea typeface="Roboto"/>
                <a:cs typeface="Roboto"/>
                <a:sym typeface="Roboto"/>
              </a:rPr>
              <a:t> Work space in various rooms at home during the day with lots of natural lighting</a:t>
            </a:r>
            <a:endParaRPr>
              <a:solidFill>
                <a:srgbClr val="212529"/>
              </a:solidFill>
              <a:latin typeface="Roboto"/>
              <a:ea typeface="Roboto"/>
              <a:cs typeface="Roboto"/>
              <a:sym typeface="Roboto"/>
            </a:endParaRPr>
          </a:p>
          <a:p>
            <a:pPr indent="0" lvl="0" marL="0" rtl="0" algn="l">
              <a:lnSpc>
                <a:spcPct val="114000"/>
              </a:lnSpc>
              <a:spcBef>
                <a:spcPts val="0"/>
              </a:spcBef>
              <a:spcAft>
                <a:spcPts val="0"/>
              </a:spcAft>
              <a:buClr>
                <a:srgbClr val="000000"/>
              </a:buClr>
              <a:buSzPts val="1100"/>
              <a:buFont typeface="Arial"/>
              <a:buNone/>
            </a:pPr>
            <a:r>
              <a:t/>
            </a:r>
            <a:endParaRPr>
              <a:solidFill>
                <a:srgbClr val="212529"/>
              </a:solidFill>
              <a:latin typeface="Roboto"/>
              <a:ea typeface="Roboto"/>
              <a:cs typeface="Roboto"/>
              <a:sym typeface="Roboto"/>
            </a:endParaRPr>
          </a:p>
          <a:p>
            <a:pPr indent="0" lvl="0" marL="0" rtl="0" algn="l">
              <a:lnSpc>
                <a:spcPct val="115000"/>
              </a:lnSpc>
              <a:spcBef>
                <a:spcPts val="0"/>
              </a:spcBef>
              <a:spcAft>
                <a:spcPts val="1200"/>
              </a:spcAft>
              <a:buClr>
                <a:srgbClr val="000000"/>
              </a:buClr>
              <a:buSzPts val="1100"/>
              <a:buFont typeface="Arial"/>
              <a:buNone/>
            </a:pPr>
            <a:r>
              <a:rPr lang="en">
                <a:solidFill>
                  <a:srgbClr val="212529"/>
                </a:solidFill>
                <a:latin typeface="Roboto"/>
                <a:ea typeface="Roboto"/>
                <a:cs typeface="Roboto"/>
                <a:sym typeface="Roboto"/>
              </a:rPr>
              <a:t>We chose interviews as they gave us the best glimpse into an individual’s environment and pain points, and worked well with our time restrictions. By asking the right questions, we found participants would go on small rants that ended up being extremely insightful. Our interviews provided us with interesting and unique themes to work off of.</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 name="Shape 80"/>
        <p:cNvGrpSpPr/>
        <p:nvPr/>
      </p:nvGrpSpPr>
      <p:grpSpPr>
        <a:xfrm>
          <a:off x="0" y="0"/>
          <a:ext cx="0" cy="0"/>
          <a:chOff x="0" y="0"/>
          <a:chExt cx="0" cy="0"/>
        </a:xfrm>
      </p:grpSpPr>
      <p:sp>
        <p:nvSpPr>
          <p:cNvPr id="81" name="Google Shape;81;g4f0baf1464_0_3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4f0baf1464_0_3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AMY (30 sec)</a:t>
            </a:r>
            <a:endParaRPr/>
          </a:p>
          <a:p>
            <a:pPr indent="0" lvl="0" marL="0" rtl="0" algn="l">
              <a:lnSpc>
                <a:spcPct val="115000"/>
              </a:lnSpc>
              <a:spcBef>
                <a:spcPts val="0"/>
              </a:spcBef>
              <a:spcAft>
                <a:spcPts val="0"/>
              </a:spcAft>
              <a:buClr>
                <a:srgbClr val="000000"/>
              </a:buClr>
              <a:buSzPts val="1100"/>
              <a:buFont typeface="Arial"/>
              <a:buNone/>
            </a:pPr>
            <a:r>
              <a:rPr lang="en">
                <a:latin typeface="Roboto"/>
                <a:ea typeface="Roboto"/>
                <a:cs typeface="Roboto"/>
                <a:sym typeface="Roboto"/>
              </a:rPr>
              <a:t>We observed that digital eye strain is often developed subconsciously and over time via extensive use of technology devices. We found especially those not in the tech industry were less informed about digital eye strain and its effects, whereas those in the industry did not have time because of stress and looming deadlines to actively take measures to prevent the symptoms from worsening.</a:t>
            </a:r>
            <a:endParaRPr>
              <a:latin typeface="Roboto"/>
              <a:ea typeface="Roboto"/>
              <a:cs typeface="Roboto"/>
              <a:sym typeface="Roboto"/>
            </a:endParaRPr>
          </a:p>
          <a:p>
            <a:pPr indent="0" lvl="0" marL="0" rtl="0" algn="l">
              <a:lnSpc>
                <a:spcPct val="115000"/>
              </a:lnSpc>
              <a:spcBef>
                <a:spcPts val="0"/>
              </a:spcBef>
              <a:spcAft>
                <a:spcPts val="0"/>
              </a:spcAft>
              <a:buNone/>
            </a:pPr>
            <a:r>
              <a:t/>
            </a:r>
            <a:endParaRPr>
              <a:solidFill>
                <a:srgbClr val="212529"/>
              </a:solidFill>
              <a:latin typeface="Roboto"/>
              <a:ea typeface="Roboto"/>
              <a:cs typeface="Roboto"/>
              <a:sym typeface="Roboto"/>
            </a:endParaRPr>
          </a:p>
          <a:p>
            <a:pPr indent="-298450" lvl="0" marL="457200" rtl="0" algn="l">
              <a:lnSpc>
                <a:spcPct val="115000"/>
              </a:lnSpc>
              <a:spcBef>
                <a:spcPts val="1200"/>
              </a:spcBef>
              <a:spcAft>
                <a:spcPts val="0"/>
              </a:spcAft>
              <a:buClr>
                <a:srgbClr val="212529"/>
              </a:buClr>
              <a:buSzPts val="1100"/>
              <a:buFont typeface="Roboto"/>
              <a:buChar char="●"/>
            </a:pPr>
            <a:r>
              <a:rPr lang="en">
                <a:solidFill>
                  <a:srgbClr val="212529"/>
                </a:solidFill>
                <a:latin typeface="Roboto"/>
                <a:ea typeface="Roboto"/>
                <a:cs typeface="Roboto"/>
                <a:sym typeface="Roboto"/>
              </a:rPr>
              <a:t>Many participants are not aware of causes, prolonged effects,  of DES but wish to understand DES and it symptoms related to their </a:t>
            </a:r>
            <a:r>
              <a:rPr lang="en">
                <a:solidFill>
                  <a:srgbClr val="212529"/>
                </a:solidFill>
                <a:latin typeface="Roboto"/>
                <a:ea typeface="Roboto"/>
                <a:cs typeface="Roboto"/>
                <a:sym typeface="Roboto"/>
              </a:rPr>
              <a:t>personal</a:t>
            </a:r>
            <a:r>
              <a:rPr lang="en">
                <a:solidFill>
                  <a:srgbClr val="212529"/>
                </a:solidFill>
                <a:latin typeface="Roboto"/>
                <a:ea typeface="Roboto"/>
                <a:cs typeface="Roboto"/>
                <a:sym typeface="Roboto"/>
              </a:rPr>
              <a:t> eye health</a:t>
            </a:r>
            <a:endParaRPr>
              <a:solidFill>
                <a:srgbClr val="212529"/>
              </a:solidFill>
              <a:latin typeface="Roboto"/>
              <a:ea typeface="Roboto"/>
              <a:cs typeface="Roboto"/>
              <a:sym typeface="Roboto"/>
            </a:endParaRPr>
          </a:p>
          <a:p>
            <a:pPr indent="-298450" lvl="0" marL="457200" rtl="0" algn="l">
              <a:lnSpc>
                <a:spcPct val="115000"/>
              </a:lnSpc>
              <a:spcBef>
                <a:spcPts val="0"/>
              </a:spcBef>
              <a:spcAft>
                <a:spcPts val="0"/>
              </a:spcAft>
              <a:buClr>
                <a:srgbClr val="212529"/>
              </a:buClr>
              <a:buSzPts val="1100"/>
              <a:buFont typeface="Roboto"/>
              <a:buChar char="●"/>
            </a:pPr>
            <a:r>
              <a:rPr lang="en">
                <a:solidFill>
                  <a:srgbClr val="212529"/>
                </a:solidFill>
                <a:latin typeface="Roboto"/>
                <a:ea typeface="Roboto"/>
                <a:cs typeface="Roboto"/>
                <a:sym typeface="Roboto"/>
              </a:rPr>
              <a:t>Since m</a:t>
            </a:r>
            <a:r>
              <a:rPr lang="en">
                <a:solidFill>
                  <a:srgbClr val="212529"/>
                </a:solidFill>
                <a:latin typeface="Roboto"/>
                <a:ea typeface="Roboto"/>
                <a:cs typeface="Roboto"/>
                <a:sym typeface="Roboto"/>
              </a:rPr>
              <a:t>any participants feel like they forget to take actions are too busy they need motivation and some form of reminders to drive discipline</a:t>
            </a:r>
            <a:endParaRPr>
              <a:solidFill>
                <a:srgbClr val="212529"/>
              </a:solidFill>
              <a:latin typeface="Roboto"/>
              <a:ea typeface="Roboto"/>
              <a:cs typeface="Roboto"/>
              <a:sym typeface="Roboto"/>
            </a:endParaRPr>
          </a:p>
          <a:p>
            <a:pPr indent="-298450" lvl="0" marL="457200" rtl="0" algn="l">
              <a:lnSpc>
                <a:spcPct val="115000"/>
              </a:lnSpc>
              <a:spcBef>
                <a:spcPts val="0"/>
              </a:spcBef>
              <a:spcAft>
                <a:spcPts val="0"/>
              </a:spcAft>
              <a:buClr>
                <a:srgbClr val="212529"/>
              </a:buClr>
              <a:buSzPts val="1100"/>
              <a:buFont typeface="Roboto"/>
              <a:buChar char="●"/>
            </a:pPr>
            <a:r>
              <a:rPr lang="en">
                <a:solidFill>
                  <a:srgbClr val="212529"/>
                </a:solidFill>
                <a:latin typeface="Roboto"/>
                <a:ea typeface="Roboto"/>
                <a:cs typeface="Roboto"/>
                <a:sym typeface="Roboto"/>
              </a:rPr>
              <a:t>Participants are looking for a highly customizable solution that fits with their schedules and needs</a:t>
            </a:r>
            <a:endParaRPr>
              <a:solidFill>
                <a:srgbClr val="212529"/>
              </a:solidFill>
              <a:latin typeface="Roboto"/>
              <a:ea typeface="Roboto"/>
              <a:cs typeface="Roboto"/>
              <a:sym typeface="Roboto"/>
            </a:endParaRPr>
          </a:p>
          <a:p>
            <a:pPr indent="-298450" lvl="1" marL="914400" rtl="0" algn="l">
              <a:lnSpc>
                <a:spcPct val="115000"/>
              </a:lnSpc>
              <a:spcBef>
                <a:spcPts val="0"/>
              </a:spcBef>
              <a:spcAft>
                <a:spcPts val="0"/>
              </a:spcAft>
              <a:buClr>
                <a:srgbClr val="212529"/>
              </a:buClr>
              <a:buSzPts val="1100"/>
              <a:buFont typeface="Roboto"/>
              <a:buChar char="○"/>
            </a:pPr>
            <a:r>
              <a:rPr lang="en">
                <a:solidFill>
                  <a:srgbClr val="212529"/>
                </a:solidFill>
                <a:latin typeface="Roboto"/>
                <a:ea typeface="Roboto"/>
                <a:cs typeface="Roboto"/>
                <a:sym typeface="Roboto"/>
              </a:rPr>
              <a:t>Some want daily reports </a:t>
            </a:r>
            <a:endParaRPr>
              <a:solidFill>
                <a:srgbClr val="212529"/>
              </a:solidFill>
              <a:latin typeface="Roboto"/>
              <a:ea typeface="Roboto"/>
              <a:cs typeface="Roboto"/>
              <a:sym typeface="Roboto"/>
            </a:endParaRPr>
          </a:p>
          <a:p>
            <a:pPr indent="-298450" lvl="1" marL="914400" rtl="0" algn="l">
              <a:lnSpc>
                <a:spcPct val="115000"/>
              </a:lnSpc>
              <a:spcBef>
                <a:spcPts val="0"/>
              </a:spcBef>
              <a:spcAft>
                <a:spcPts val="0"/>
              </a:spcAft>
              <a:buClr>
                <a:srgbClr val="212529"/>
              </a:buClr>
              <a:buSzPts val="1100"/>
              <a:buFont typeface="Roboto"/>
              <a:buChar char="○"/>
            </a:pPr>
            <a:r>
              <a:rPr lang="en">
                <a:solidFill>
                  <a:srgbClr val="212529"/>
                </a:solidFill>
                <a:latin typeface="Roboto"/>
                <a:ea typeface="Roboto"/>
                <a:cs typeface="Roboto"/>
                <a:sym typeface="Roboto"/>
              </a:rPr>
              <a:t>Some do and some do not want reminders</a:t>
            </a:r>
            <a:endParaRPr>
              <a:solidFill>
                <a:srgbClr val="212529"/>
              </a:solidFill>
              <a:latin typeface="Roboto"/>
              <a:ea typeface="Roboto"/>
              <a:cs typeface="Roboto"/>
              <a:sym typeface="Roboto"/>
            </a:endParaRPr>
          </a:p>
          <a:p>
            <a:pPr indent="-298450" lvl="1" marL="914400" rtl="0" algn="l">
              <a:lnSpc>
                <a:spcPct val="115000"/>
              </a:lnSpc>
              <a:spcBef>
                <a:spcPts val="0"/>
              </a:spcBef>
              <a:spcAft>
                <a:spcPts val="0"/>
              </a:spcAft>
              <a:buClr>
                <a:srgbClr val="212529"/>
              </a:buClr>
              <a:buSzPts val="1100"/>
              <a:buFont typeface="Roboto"/>
              <a:buChar char="○"/>
            </a:pPr>
            <a:r>
              <a:rPr lang="en">
                <a:solidFill>
                  <a:srgbClr val="212529"/>
                </a:solidFill>
                <a:latin typeface="Roboto"/>
                <a:ea typeface="Roboto"/>
                <a:cs typeface="Roboto"/>
                <a:sym typeface="Roboto"/>
              </a:rPr>
              <a:t>Some want something they can mute whenever </a:t>
            </a:r>
            <a:endParaRPr>
              <a:solidFill>
                <a:srgbClr val="212529"/>
              </a:solidFill>
              <a:latin typeface="Roboto"/>
              <a:ea typeface="Roboto"/>
              <a:cs typeface="Roboto"/>
              <a:sym typeface="Roboto"/>
            </a:endParaRPr>
          </a:p>
          <a:p>
            <a:pPr indent="-298450" lvl="1" marL="914400" rtl="0" algn="l">
              <a:lnSpc>
                <a:spcPct val="115000"/>
              </a:lnSpc>
              <a:spcBef>
                <a:spcPts val="0"/>
              </a:spcBef>
              <a:spcAft>
                <a:spcPts val="0"/>
              </a:spcAft>
              <a:buClr>
                <a:srgbClr val="212529"/>
              </a:buClr>
              <a:buSzPts val="1100"/>
              <a:buFont typeface="Roboto"/>
              <a:buChar char="○"/>
            </a:pPr>
            <a:r>
              <a:rPr lang="en">
                <a:solidFill>
                  <a:srgbClr val="212529"/>
                </a:solidFill>
                <a:latin typeface="Roboto"/>
                <a:ea typeface="Roboto"/>
                <a:cs typeface="Roboto"/>
                <a:sym typeface="Roboto"/>
              </a:rPr>
              <a:t>Some want things to run in the background as much as possible while others want recommended exercises/actions</a:t>
            </a:r>
            <a:endParaRPr>
              <a:solidFill>
                <a:srgbClr val="212529"/>
              </a:solidFill>
              <a:latin typeface="Roboto"/>
              <a:ea typeface="Roboto"/>
              <a:cs typeface="Roboto"/>
              <a:sym typeface="Roboto"/>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 name="Shape 90"/>
        <p:cNvGrpSpPr/>
        <p:nvPr/>
      </p:nvGrpSpPr>
      <p:grpSpPr>
        <a:xfrm>
          <a:off x="0" y="0"/>
          <a:ext cx="0" cy="0"/>
          <a:chOff x="0" y="0"/>
          <a:chExt cx="0" cy="0"/>
        </a:xfrm>
      </p:grpSpPr>
      <p:sp>
        <p:nvSpPr>
          <p:cNvPr id="91" name="Google Shape;91;g4cc443ce9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4cc443ce9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MAX</a:t>
            </a:r>
            <a:endParaRPr sz="1200"/>
          </a:p>
          <a:p>
            <a:pPr indent="-304800" lvl="0" marL="457200" rtl="0" algn="l">
              <a:lnSpc>
                <a:spcPct val="115000"/>
              </a:lnSpc>
              <a:spcBef>
                <a:spcPts val="0"/>
              </a:spcBef>
              <a:spcAft>
                <a:spcPts val="0"/>
              </a:spcAft>
              <a:buClr>
                <a:srgbClr val="000000"/>
              </a:buClr>
              <a:buSzPts val="1200"/>
              <a:buFont typeface="Average"/>
              <a:buAutoNum type="arabicPeriod"/>
            </a:pPr>
            <a:r>
              <a:rPr lang="en" sz="1200">
                <a:latin typeface="Average"/>
                <a:ea typeface="Average"/>
                <a:cs typeface="Average"/>
                <a:sym typeface="Average"/>
              </a:rPr>
              <a:t>Focus intensive work at a screen</a:t>
            </a:r>
            <a:endParaRPr sz="1200">
              <a:latin typeface="Average"/>
              <a:ea typeface="Average"/>
              <a:cs typeface="Average"/>
              <a:sym typeface="Average"/>
            </a:endParaRPr>
          </a:p>
          <a:p>
            <a:pPr indent="-304800" lvl="0" marL="457200" rtl="0" algn="l">
              <a:lnSpc>
                <a:spcPct val="115000"/>
              </a:lnSpc>
              <a:spcBef>
                <a:spcPts val="0"/>
              </a:spcBef>
              <a:spcAft>
                <a:spcPts val="0"/>
              </a:spcAft>
              <a:buClr>
                <a:srgbClr val="000000"/>
              </a:buClr>
              <a:buSzPts val="1200"/>
              <a:buFont typeface="Average"/>
              <a:buAutoNum type="arabicPeriod"/>
            </a:pPr>
            <a:r>
              <a:rPr lang="en" sz="1200">
                <a:latin typeface="Average"/>
                <a:ea typeface="Average"/>
                <a:cs typeface="Average"/>
                <a:sym typeface="Average"/>
              </a:rPr>
              <a:t>Not focus sensitive work at a screen</a:t>
            </a:r>
            <a:endParaRPr sz="1200">
              <a:latin typeface="Average"/>
              <a:ea typeface="Average"/>
              <a:cs typeface="Average"/>
              <a:sym typeface="Average"/>
            </a:endParaRPr>
          </a:p>
          <a:p>
            <a:pPr indent="-304800" lvl="0" marL="457200" rtl="0" algn="l">
              <a:lnSpc>
                <a:spcPct val="115000"/>
              </a:lnSpc>
              <a:spcBef>
                <a:spcPts val="0"/>
              </a:spcBef>
              <a:spcAft>
                <a:spcPts val="0"/>
              </a:spcAft>
              <a:buClr>
                <a:srgbClr val="000000"/>
              </a:buClr>
              <a:buSzPts val="1200"/>
              <a:buFont typeface="Average"/>
              <a:buAutoNum type="arabicPeriod"/>
            </a:pPr>
            <a:r>
              <a:rPr lang="en" sz="1200">
                <a:latin typeface="Average"/>
                <a:ea typeface="Average"/>
                <a:cs typeface="Average"/>
                <a:sym typeface="Average"/>
              </a:rPr>
              <a:t>Work for prolonged periods of time</a:t>
            </a:r>
            <a:endParaRPr sz="1200">
              <a:latin typeface="Average"/>
              <a:ea typeface="Average"/>
              <a:cs typeface="Average"/>
              <a:sym typeface="Average"/>
            </a:endParaRPr>
          </a:p>
          <a:p>
            <a:pPr indent="-304800" lvl="0" marL="457200" rtl="0" algn="l">
              <a:lnSpc>
                <a:spcPct val="115000"/>
              </a:lnSpc>
              <a:spcBef>
                <a:spcPts val="0"/>
              </a:spcBef>
              <a:spcAft>
                <a:spcPts val="0"/>
              </a:spcAft>
              <a:buClr>
                <a:srgbClr val="000000"/>
              </a:buClr>
              <a:buSzPts val="1200"/>
              <a:buFont typeface="Average"/>
              <a:buAutoNum type="arabicPeriod"/>
            </a:pPr>
            <a:r>
              <a:rPr lang="en" sz="1200">
                <a:latin typeface="Average"/>
                <a:ea typeface="Average"/>
                <a:cs typeface="Average"/>
                <a:sym typeface="Average"/>
              </a:rPr>
              <a:t>Understand DES/personal symptoms over time</a:t>
            </a:r>
            <a:endParaRPr sz="1200">
              <a:latin typeface="Average"/>
              <a:ea typeface="Average"/>
              <a:cs typeface="Average"/>
              <a:sym typeface="Average"/>
            </a:endParaRPr>
          </a:p>
          <a:p>
            <a:pPr indent="-304800" lvl="0" marL="457200" rtl="0" algn="l">
              <a:lnSpc>
                <a:spcPct val="115000"/>
              </a:lnSpc>
              <a:spcBef>
                <a:spcPts val="0"/>
              </a:spcBef>
              <a:spcAft>
                <a:spcPts val="0"/>
              </a:spcAft>
              <a:buClr>
                <a:srgbClr val="000000"/>
              </a:buClr>
              <a:buSzPts val="1200"/>
              <a:buFont typeface="Average"/>
              <a:buAutoNum type="arabicPeriod"/>
            </a:pPr>
            <a:r>
              <a:rPr lang="en" sz="1200">
                <a:latin typeface="Average"/>
                <a:ea typeface="Average"/>
                <a:cs typeface="Average"/>
                <a:sym typeface="Average"/>
              </a:rPr>
              <a:t>Work in various lighting conditions</a:t>
            </a:r>
            <a:endParaRPr sz="1200">
              <a:latin typeface="Average"/>
              <a:ea typeface="Average"/>
              <a:cs typeface="Average"/>
              <a:sym typeface="Average"/>
            </a:endParaRPr>
          </a:p>
          <a:p>
            <a:pPr indent="-304800" lvl="0" marL="457200" rtl="0" algn="l">
              <a:lnSpc>
                <a:spcPct val="115000"/>
              </a:lnSpc>
              <a:spcBef>
                <a:spcPts val="0"/>
              </a:spcBef>
              <a:spcAft>
                <a:spcPts val="0"/>
              </a:spcAft>
              <a:buClr>
                <a:srgbClr val="000000"/>
              </a:buClr>
              <a:buSzPts val="1200"/>
              <a:buFont typeface="Average"/>
              <a:buAutoNum type="arabicPeriod"/>
            </a:pPr>
            <a:r>
              <a:rPr lang="en" sz="1200">
                <a:latin typeface="Average"/>
                <a:ea typeface="Average"/>
                <a:cs typeface="Average"/>
                <a:sym typeface="Average"/>
              </a:rPr>
              <a:t>Work across many personal/foreign devices</a:t>
            </a:r>
            <a:endParaRPr sz="1200">
              <a:latin typeface="Average"/>
              <a:ea typeface="Average"/>
              <a:cs typeface="Average"/>
              <a:sym typeface="Average"/>
            </a:endParaRPr>
          </a:p>
          <a:p>
            <a:pPr indent="0" lvl="0" marL="0" rtl="0" algn="ctr">
              <a:lnSpc>
                <a:spcPct val="115000"/>
              </a:lnSpc>
              <a:spcBef>
                <a:spcPts val="0"/>
              </a:spcBef>
              <a:spcAft>
                <a:spcPts val="0"/>
              </a:spcAft>
              <a:buClr>
                <a:srgbClr val="000000"/>
              </a:buClr>
              <a:buSzPts val="1100"/>
              <a:buFont typeface="Arial"/>
              <a:buNone/>
            </a:pPr>
            <a:r>
              <a:rPr lang="en" sz="1200">
                <a:latin typeface="Average"/>
                <a:ea typeface="Average"/>
                <a:cs typeface="Average"/>
                <a:sym typeface="Average"/>
              </a:rPr>
              <a:t>All without experiencing DES symptoms</a:t>
            </a:r>
            <a:endParaRPr sz="1200">
              <a:latin typeface="Average"/>
              <a:ea typeface="Average"/>
              <a:cs typeface="Average"/>
              <a:sym typeface="Average"/>
            </a:endParaRPr>
          </a:p>
          <a:p>
            <a:pPr indent="0" lvl="0" marL="0" rtl="0" algn="l">
              <a:lnSpc>
                <a:spcPct val="115000"/>
              </a:lnSpc>
              <a:spcBef>
                <a:spcPts val="1600"/>
              </a:spcBef>
              <a:spcAft>
                <a:spcPts val="0"/>
              </a:spcAft>
              <a:buNone/>
            </a:pPr>
            <a:r>
              <a:t/>
            </a:r>
            <a:endParaRPr sz="1200">
              <a:latin typeface="Average"/>
              <a:ea typeface="Average"/>
              <a:cs typeface="Average"/>
              <a:sym typeface="Average"/>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 name="Shape 109"/>
        <p:cNvGrpSpPr/>
        <p:nvPr/>
      </p:nvGrpSpPr>
      <p:grpSpPr>
        <a:xfrm>
          <a:off x="0" y="0"/>
          <a:ext cx="0" cy="0"/>
          <a:chOff x="0" y="0"/>
          <a:chExt cx="0" cy="0"/>
        </a:xfrm>
      </p:grpSpPr>
      <p:sp>
        <p:nvSpPr>
          <p:cNvPr id="110" name="Google Shape;110;g4f0baf1464_0_3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4f0baf1464_0_3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JULIA (30 sec)</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 name="Shape 116"/>
        <p:cNvGrpSpPr/>
        <p:nvPr/>
      </p:nvGrpSpPr>
      <p:grpSpPr>
        <a:xfrm>
          <a:off x="0" y="0"/>
          <a:ext cx="0" cy="0"/>
          <a:chOff x="0" y="0"/>
          <a:chExt cx="0" cy="0"/>
        </a:xfrm>
      </p:grpSpPr>
      <p:sp>
        <p:nvSpPr>
          <p:cNvPr id="117" name="Google Shape;117;g4f0baf1464_0_3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4f0baf1464_0_3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MAX (30 sec)</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3" name="Shape 123"/>
        <p:cNvGrpSpPr/>
        <p:nvPr/>
      </p:nvGrpSpPr>
      <p:grpSpPr>
        <a:xfrm>
          <a:off x="0" y="0"/>
          <a:ext cx="0" cy="0"/>
          <a:chOff x="0" y="0"/>
          <a:chExt cx="0" cy="0"/>
        </a:xfrm>
      </p:grpSpPr>
      <p:sp>
        <p:nvSpPr>
          <p:cNvPr id="124" name="Google Shape;124;g4f0baf1464_0_3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4f0baf1464_0_3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AMY (30 sec)</a:t>
            </a:r>
            <a:endParaRPr/>
          </a:p>
          <a:p>
            <a:pPr indent="0" lvl="0" marL="0" rtl="0" algn="l">
              <a:lnSpc>
                <a:spcPct val="115000"/>
              </a:lnSpc>
              <a:spcBef>
                <a:spcPts val="0"/>
              </a:spcBef>
              <a:spcAft>
                <a:spcPts val="0"/>
              </a:spcAft>
              <a:buNone/>
            </a:pPr>
            <a:r>
              <a:rPr lang="en">
                <a:latin typeface="Roboto"/>
                <a:ea typeface="Roboto"/>
                <a:cs typeface="Roboto"/>
                <a:sym typeface="Roboto"/>
              </a:rPr>
              <a:t>This design is contacts that provide an unobtrusive way to track eye health and factors of the environment including viewing angle, text size and distance to devices, and brightness and contrast of device in view. </a:t>
            </a:r>
            <a:endParaRPr>
              <a:latin typeface="Roboto"/>
              <a:ea typeface="Roboto"/>
              <a:cs typeface="Roboto"/>
              <a:sym typeface="Roboto"/>
            </a:endParaRPr>
          </a:p>
          <a:p>
            <a:pPr indent="0" lvl="0" marL="0" rtl="0" algn="l">
              <a:lnSpc>
                <a:spcPct val="115000"/>
              </a:lnSpc>
              <a:spcBef>
                <a:spcPts val="0"/>
              </a:spcBef>
              <a:spcAft>
                <a:spcPts val="0"/>
              </a:spcAft>
              <a:buNone/>
            </a:pPr>
            <a:r>
              <a:t/>
            </a:r>
            <a:endParaRPr>
              <a:latin typeface="Roboto"/>
              <a:ea typeface="Roboto"/>
              <a:cs typeface="Roboto"/>
              <a:sym typeface="Roboto"/>
            </a:endParaRPr>
          </a:p>
          <a:p>
            <a:pPr indent="0" lvl="0" marL="0" rtl="0" algn="l">
              <a:lnSpc>
                <a:spcPct val="115000"/>
              </a:lnSpc>
              <a:spcBef>
                <a:spcPts val="0"/>
              </a:spcBef>
              <a:spcAft>
                <a:spcPts val="0"/>
              </a:spcAft>
              <a:buNone/>
            </a:pPr>
            <a:r>
              <a:rPr lang="en">
                <a:latin typeface="Roboto"/>
                <a:ea typeface="Roboto"/>
                <a:cs typeface="Roboto"/>
                <a:sym typeface="Roboto"/>
              </a:rPr>
              <a:t>The smart watcher device is a portable device that can be put in any room and connects to the devices and lighting in that room through bluetooth. </a:t>
            </a:r>
            <a:endParaRPr>
              <a:latin typeface="Roboto"/>
              <a:ea typeface="Roboto"/>
              <a:cs typeface="Roboto"/>
              <a:sym typeface="Roboto"/>
            </a:endParaRPr>
          </a:p>
          <a:p>
            <a:pPr indent="0" lvl="0" marL="0" rtl="0" algn="l">
              <a:lnSpc>
                <a:spcPct val="115000"/>
              </a:lnSpc>
              <a:spcBef>
                <a:spcPts val="0"/>
              </a:spcBef>
              <a:spcAft>
                <a:spcPts val="0"/>
              </a:spcAft>
              <a:buNone/>
            </a:pPr>
            <a:r>
              <a:t/>
            </a:r>
            <a:endParaRPr>
              <a:latin typeface="Roboto"/>
              <a:ea typeface="Roboto"/>
              <a:cs typeface="Roboto"/>
              <a:sym typeface="Roboto"/>
            </a:endParaRPr>
          </a:p>
          <a:p>
            <a:pPr indent="0" lvl="0" marL="0" rtl="0" algn="l">
              <a:lnSpc>
                <a:spcPct val="115000"/>
              </a:lnSpc>
              <a:spcBef>
                <a:spcPts val="0"/>
              </a:spcBef>
              <a:spcAft>
                <a:spcPts val="0"/>
              </a:spcAft>
              <a:buNone/>
            </a:pPr>
            <a:r>
              <a:rPr lang="en">
                <a:latin typeface="Roboto"/>
                <a:ea typeface="Roboto"/>
                <a:cs typeface="Roboto"/>
                <a:sym typeface="Roboto"/>
              </a:rPr>
              <a:t>This device will measure metrics such as brightness of the surrounding room, and with the information gathered from these devices, the smart watcher device will automatically adjust the brightness of the room and the device currently being used to be the most ideal for reducing digital eye strain supporting task six. </a:t>
            </a:r>
            <a:endParaRPr>
              <a:latin typeface="Roboto"/>
              <a:ea typeface="Roboto"/>
              <a:cs typeface="Roboto"/>
              <a:sym typeface="Roboto"/>
            </a:endParaRPr>
          </a:p>
          <a:p>
            <a:pPr indent="0" lvl="0" marL="0" rtl="0" algn="l">
              <a:lnSpc>
                <a:spcPct val="115000"/>
              </a:lnSpc>
              <a:spcBef>
                <a:spcPts val="0"/>
              </a:spcBef>
              <a:spcAft>
                <a:spcPts val="0"/>
              </a:spcAft>
              <a:buNone/>
            </a:pPr>
            <a:r>
              <a:t/>
            </a:r>
            <a:endParaRPr>
              <a:latin typeface="Roboto"/>
              <a:ea typeface="Roboto"/>
              <a:cs typeface="Roboto"/>
              <a:sym typeface="Roboto"/>
            </a:endParaRPr>
          </a:p>
          <a:p>
            <a:pPr indent="0" lvl="0" marL="0" rtl="0" algn="l">
              <a:lnSpc>
                <a:spcPct val="115000"/>
              </a:lnSpc>
              <a:spcBef>
                <a:spcPts val="0"/>
              </a:spcBef>
              <a:spcAft>
                <a:spcPts val="0"/>
              </a:spcAft>
              <a:buClr>
                <a:srgbClr val="000000"/>
              </a:buClr>
              <a:buSzPts val="1100"/>
              <a:buFont typeface="Arial"/>
              <a:buNone/>
            </a:pPr>
            <a:r>
              <a:rPr lang="en">
                <a:latin typeface="Roboto"/>
                <a:ea typeface="Roboto"/>
                <a:cs typeface="Roboto"/>
                <a:sym typeface="Roboto"/>
              </a:rPr>
              <a:t>The contacts will also release water into the eyes as it detects eyes are dry, or as prescribed by the eye doctor, and will provide shade to reduce glare and eliminate blue light. </a:t>
            </a:r>
            <a:endParaRPr>
              <a:latin typeface="Roboto"/>
              <a:ea typeface="Roboto"/>
              <a:cs typeface="Roboto"/>
              <a:sym typeface="Roboto"/>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 name="Shape 130"/>
        <p:cNvGrpSpPr/>
        <p:nvPr/>
      </p:nvGrpSpPr>
      <p:grpSpPr>
        <a:xfrm>
          <a:off x="0" y="0"/>
          <a:ext cx="0" cy="0"/>
          <a:chOff x="0" y="0"/>
          <a:chExt cx="0" cy="0"/>
        </a:xfrm>
      </p:grpSpPr>
      <p:sp>
        <p:nvSpPr>
          <p:cNvPr id="131" name="Google Shape;131;g4f0baf1464_0_3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4f0baf1464_0_3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MAX (30 sec)</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grpSp>
        <p:nvGrpSpPr>
          <p:cNvPr id="10" name="Google Shape;10;p2"/>
          <p:cNvGrpSpPr/>
          <p:nvPr/>
        </p:nvGrpSpPr>
        <p:grpSpPr>
          <a:xfrm>
            <a:off x="4350279" y="2855377"/>
            <a:ext cx="443589" cy="105632"/>
            <a:chOff x="4137525" y="2915950"/>
            <a:chExt cx="869100" cy="207000"/>
          </a:xfrm>
        </p:grpSpPr>
        <p:sp>
          <p:nvSpPr>
            <p:cNvPr id="11" name="Google Shape;11;p2"/>
            <p:cNvSpPr/>
            <p:nvPr/>
          </p:nvSpPr>
          <p:spPr>
            <a:xfrm>
              <a:off x="446857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47996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41375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671258" y="990800"/>
            <a:ext cx="7801500" cy="1730100"/>
          </a:xfrm>
          <a:prstGeom prst="rect">
            <a:avLst/>
          </a:prstGeom>
        </p:spPr>
        <p:txBody>
          <a:bodyPr anchorCtr="0" anchor="b" bIns="91425" lIns="91425" spcFirstLastPara="1" rIns="91425" wrap="square" tIns="91425"/>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5" name="Google Shape;15;p2"/>
          <p:cNvSpPr txBox="1"/>
          <p:nvPr>
            <p:ph idx="1" type="subTitle"/>
          </p:nvPr>
        </p:nvSpPr>
        <p:spPr>
          <a:xfrm>
            <a:off x="671250" y="3174876"/>
            <a:ext cx="7801500" cy="7926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6" name="Google Shape;16;p2"/>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9" name="Shape 49"/>
        <p:cNvGrpSpPr/>
        <p:nvPr/>
      </p:nvGrpSpPr>
      <p:grpSpPr>
        <a:xfrm>
          <a:off x="0" y="0"/>
          <a:ext cx="0" cy="0"/>
          <a:chOff x="0" y="0"/>
          <a:chExt cx="0" cy="0"/>
        </a:xfrm>
      </p:grpSpPr>
      <p:sp>
        <p:nvSpPr>
          <p:cNvPr id="50" name="Google Shape;50;p11"/>
          <p:cNvSpPr txBox="1"/>
          <p:nvPr>
            <p:ph hasCustomPrompt="1" type="title"/>
          </p:nvPr>
        </p:nvSpPr>
        <p:spPr>
          <a:xfrm>
            <a:off x="311700" y="1255275"/>
            <a:ext cx="8520600" cy="1890600"/>
          </a:xfrm>
          <a:prstGeom prst="rect">
            <a:avLst/>
          </a:prstGeom>
        </p:spPr>
        <p:txBody>
          <a:bodyPr anchorCtr="0" anchor="b" bIns="91425" lIns="91425" spcFirstLastPara="1" rIns="91425" wrap="square" tIns="91425"/>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1" name="Google Shape;51;p11"/>
          <p:cNvSpPr txBox="1"/>
          <p:nvPr>
            <p:ph idx="1" type="body"/>
          </p:nvPr>
        </p:nvSpPr>
        <p:spPr>
          <a:xfrm>
            <a:off x="311700" y="3228425"/>
            <a:ext cx="8520600" cy="13008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2" name="Google Shape;52;p11"/>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7" name="Shape 17"/>
        <p:cNvGrpSpPr/>
        <p:nvPr/>
      </p:nvGrpSpPr>
      <p:grpSpPr>
        <a:xfrm>
          <a:off x="0" y="0"/>
          <a:ext cx="0" cy="0"/>
          <a:chOff x="0" y="0"/>
          <a:chExt cx="0" cy="0"/>
        </a:xfrm>
      </p:grpSpPr>
      <p:sp>
        <p:nvSpPr>
          <p:cNvPr id="18" name="Google Shape;18;p3"/>
          <p:cNvSpPr txBox="1"/>
          <p:nvPr>
            <p:ph type="title"/>
          </p:nvPr>
        </p:nvSpPr>
        <p:spPr>
          <a:xfrm>
            <a:off x="671250" y="2141250"/>
            <a:ext cx="7852200" cy="861000"/>
          </a:xfrm>
          <a:prstGeom prst="rect">
            <a:avLst/>
          </a:prstGeom>
        </p:spPr>
        <p:txBody>
          <a:bodyPr anchorCtr="0" anchor="ctr" bIns="91425" lIns="91425" spcFirstLastPara="1" rIns="91425" wrap="square" tIns="91425"/>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9" name="Google Shape;19;p3"/>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0" name="Shape 20"/>
        <p:cNvGrpSpPr/>
        <p:nvPr/>
      </p:nvGrpSpPr>
      <p:grpSpPr>
        <a:xfrm>
          <a:off x="0" y="0"/>
          <a:ext cx="0" cy="0"/>
          <a:chOff x="0" y="0"/>
          <a:chExt cx="0" cy="0"/>
        </a:xfrm>
      </p:grpSpPr>
      <p:sp>
        <p:nvSpPr>
          <p:cNvPr id="21" name="Google Shape;21;p4"/>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2" name="Google Shape;22;p4"/>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3" name="Google Shape;23;p4"/>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6" name="Google Shape;26;p5"/>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7" name="Google Shape;27;p5"/>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8" name="Google Shape;28;p5"/>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9" name="Shape 29"/>
        <p:cNvGrpSpPr/>
        <p:nvPr/>
      </p:nvGrpSpPr>
      <p:grpSpPr>
        <a:xfrm>
          <a:off x="0" y="0"/>
          <a:ext cx="0" cy="0"/>
          <a:chOff x="0" y="0"/>
          <a:chExt cx="0" cy="0"/>
        </a:xfrm>
      </p:grpSpPr>
      <p:sp>
        <p:nvSpPr>
          <p:cNvPr id="30" name="Google Shape;30;p6"/>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1" name="Google Shape;31;p6"/>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2" name="Shape 32"/>
        <p:cNvGrpSpPr/>
        <p:nvPr/>
      </p:nvGrpSpPr>
      <p:grpSpPr>
        <a:xfrm>
          <a:off x="0" y="0"/>
          <a:ext cx="0" cy="0"/>
          <a:chOff x="0" y="0"/>
          <a:chExt cx="0" cy="0"/>
        </a:xfrm>
      </p:grpSpPr>
      <p:sp>
        <p:nvSpPr>
          <p:cNvPr id="33" name="Google Shape;33;p7"/>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4" name="Google Shape;34;p7"/>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5" name="Google Shape;35;p7"/>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6" name="Shape 36"/>
        <p:cNvGrpSpPr/>
        <p:nvPr/>
      </p:nvGrpSpPr>
      <p:grpSpPr>
        <a:xfrm>
          <a:off x="0" y="0"/>
          <a:ext cx="0" cy="0"/>
          <a:chOff x="0" y="0"/>
          <a:chExt cx="0" cy="0"/>
        </a:xfrm>
      </p:grpSpPr>
      <p:sp>
        <p:nvSpPr>
          <p:cNvPr id="37" name="Google Shape;37;p8"/>
          <p:cNvSpPr txBox="1"/>
          <p:nvPr>
            <p:ph type="title"/>
          </p:nvPr>
        </p:nvSpPr>
        <p:spPr>
          <a:xfrm>
            <a:off x="490250" y="526350"/>
            <a:ext cx="6227100" cy="4090800"/>
          </a:xfrm>
          <a:prstGeom prst="rect">
            <a:avLst/>
          </a:prstGeom>
        </p:spPr>
        <p:txBody>
          <a:bodyPr anchorCtr="0" anchor="ctr" bIns="91425" lIns="91425" spcFirstLastPara="1" rIns="91425" wrap="square" tIns="91425"/>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38" name="Google Shape;38;p8"/>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p9"/>
          <p:cNvSpPr/>
          <p:nvPr/>
        </p:nvSpPr>
        <p:spPr>
          <a:xfrm>
            <a:off x="457200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 name="Google Shape;41;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2" name="Google Shape;42;p9"/>
          <p:cNvSpPr txBox="1"/>
          <p:nvPr>
            <p:ph type="title"/>
          </p:nvPr>
        </p:nvSpPr>
        <p:spPr>
          <a:xfrm>
            <a:off x="265500" y="1081400"/>
            <a:ext cx="4045200" cy="1710300"/>
          </a:xfrm>
          <a:prstGeom prst="rect">
            <a:avLst/>
          </a:prstGeom>
        </p:spPr>
        <p:txBody>
          <a:bodyPr anchorCtr="0" anchor="b" bIns="91425" lIns="91425" spcFirstLastPara="1" rIns="91425" wrap="square" tIns="91425"/>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3" name="Google Shape;43;p9"/>
          <p:cNvSpPr txBox="1"/>
          <p:nvPr>
            <p:ph idx="1" type="subTitle"/>
          </p:nvPr>
        </p:nvSpPr>
        <p:spPr>
          <a:xfrm>
            <a:off x="265500" y="2845201"/>
            <a:ext cx="4045200" cy="13455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Clr>
                <a:schemeClr val="dk1"/>
              </a:buClr>
              <a:buSzPts val="2100"/>
              <a:buNone/>
              <a:defRPr sz="21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p:txBody>
      </p:sp>
      <p:sp>
        <p:nvSpPr>
          <p:cNvPr id="44" name="Google Shape;44;p9"/>
          <p:cNvSpPr txBox="1"/>
          <p:nvPr>
            <p:ph idx="2" type="body"/>
          </p:nvPr>
        </p:nvSpPr>
        <p:spPr>
          <a:xfrm>
            <a:off x="4939500" y="724200"/>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45" name="Google Shape;45;p9"/>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6" name="Shape 46"/>
        <p:cNvGrpSpPr/>
        <p:nvPr/>
      </p:nvGrpSpPr>
      <p:grpSpPr>
        <a:xfrm>
          <a:off x="0" y="0"/>
          <a:ext cx="0" cy="0"/>
          <a:chOff x="0" y="0"/>
          <a:chExt cx="0" cy="0"/>
        </a:xfrm>
      </p:grpSpPr>
      <p:sp>
        <p:nvSpPr>
          <p:cNvPr id="47" name="Google Shape;47;p10"/>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Clr>
                <a:schemeClr val="dk1"/>
              </a:buClr>
              <a:buSzPts val="2100"/>
              <a:buFont typeface="Oswald"/>
              <a:buNone/>
              <a:defRPr sz="2100">
                <a:solidFill>
                  <a:schemeClr val="dk1"/>
                </a:solidFill>
                <a:latin typeface="Oswald"/>
                <a:ea typeface="Oswald"/>
                <a:cs typeface="Oswald"/>
                <a:sym typeface="Oswald"/>
              </a:defRPr>
            </a:lvl1pPr>
          </a:lstStyle>
          <a:p/>
        </p:txBody>
      </p:sp>
      <p:sp>
        <p:nvSpPr>
          <p:cNvPr id="48" name="Google Shape;48;p10"/>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late">
    <p:bg>
      <p:bgPr>
        <a:solidFill>
          <a:schemeClr val="accent6"/>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1pPr>
            <a:lvl2pPr lvl="1">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2pPr>
            <a:lvl3pPr lvl="2">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3pPr>
            <a:lvl4pPr lvl="3">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4pPr>
            <a:lvl5pPr lvl="4">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5pPr>
            <a:lvl6pPr lvl="5">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6pPr>
            <a:lvl7pPr lvl="6">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7pPr>
            <a:lvl8pPr lvl="7">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8pPr>
            <a:lvl9pPr lvl="8">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accent3"/>
              </a:buClr>
              <a:buSzPts val="1800"/>
              <a:buFont typeface="Average"/>
              <a:buChar char="●"/>
              <a:defRPr sz="1800">
                <a:solidFill>
                  <a:schemeClr val="accent3"/>
                </a:solidFill>
                <a:latin typeface="Average"/>
                <a:ea typeface="Average"/>
                <a:cs typeface="Average"/>
                <a:sym typeface="Average"/>
              </a:defRPr>
            </a:lvl1pPr>
            <a:lvl2pPr indent="-317500" lvl="1" marL="9144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2pPr>
            <a:lvl3pPr indent="-317500" lvl="2" marL="13716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3pPr>
            <a:lvl4pPr indent="-317500" lvl="3" marL="18288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4pPr>
            <a:lvl5pPr indent="-317500" lvl="4" marL="22860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5pPr>
            <a:lvl6pPr indent="-317500" lvl="5" marL="27432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6pPr>
            <a:lvl7pPr indent="-317500" lvl="6" marL="32004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7pPr>
            <a:lvl8pPr indent="-317500" lvl="7" marL="36576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8pPr>
            <a:lvl9pPr indent="-317500" lvl="8" marL="4114800">
              <a:lnSpc>
                <a:spcPct val="115000"/>
              </a:lnSpc>
              <a:spcBef>
                <a:spcPts val="1600"/>
              </a:spcBef>
              <a:spcAft>
                <a:spcPts val="1600"/>
              </a:spcAft>
              <a:buClr>
                <a:schemeClr val="accent3"/>
              </a:buClr>
              <a:buSzPts val="1400"/>
              <a:buFont typeface="Average"/>
              <a:buChar char="■"/>
              <a:defRPr>
                <a:solidFill>
                  <a:schemeClr val="accent3"/>
                </a:solidFill>
                <a:latin typeface="Average"/>
                <a:ea typeface="Average"/>
                <a:cs typeface="Average"/>
                <a:sym typeface="Average"/>
              </a:defRPr>
            </a:lvl9pPr>
          </a:lstStyle>
          <a:p/>
        </p:txBody>
      </p:sp>
      <p:sp>
        <p:nvSpPr>
          <p:cNvPr id="8" name="Google Shape;8;p1"/>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3"/>
                </a:solidFill>
                <a:latin typeface="Average"/>
                <a:ea typeface="Average"/>
                <a:cs typeface="Average"/>
                <a:sym typeface="Average"/>
              </a:defRPr>
            </a:lvl1pPr>
            <a:lvl2pPr lvl="1" algn="r">
              <a:buNone/>
              <a:defRPr sz="1000">
                <a:solidFill>
                  <a:schemeClr val="accent3"/>
                </a:solidFill>
                <a:latin typeface="Average"/>
                <a:ea typeface="Average"/>
                <a:cs typeface="Average"/>
                <a:sym typeface="Average"/>
              </a:defRPr>
            </a:lvl2pPr>
            <a:lvl3pPr lvl="2" algn="r">
              <a:buNone/>
              <a:defRPr sz="1000">
                <a:solidFill>
                  <a:schemeClr val="accent3"/>
                </a:solidFill>
                <a:latin typeface="Average"/>
                <a:ea typeface="Average"/>
                <a:cs typeface="Average"/>
                <a:sym typeface="Average"/>
              </a:defRPr>
            </a:lvl3pPr>
            <a:lvl4pPr lvl="3" algn="r">
              <a:buNone/>
              <a:defRPr sz="1000">
                <a:solidFill>
                  <a:schemeClr val="accent3"/>
                </a:solidFill>
                <a:latin typeface="Average"/>
                <a:ea typeface="Average"/>
                <a:cs typeface="Average"/>
                <a:sym typeface="Average"/>
              </a:defRPr>
            </a:lvl4pPr>
            <a:lvl5pPr lvl="4" algn="r">
              <a:buNone/>
              <a:defRPr sz="1000">
                <a:solidFill>
                  <a:schemeClr val="accent3"/>
                </a:solidFill>
                <a:latin typeface="Average"/>
                <a:ea typeface="Average"/>
                <a:cs typeface="Average"/>
                <a:sym typeface="Average"/>
              </a:defRPr>
            </a:lvl5pPr>
            <a:lvl6pPr lvl="5" algn="r">
              <a:buNone/>
              <a:defRPr sz="1000">
                <a:solidFill>
                  <a:schemeClr val="accent3"/>
                </a:solidFill>
                <a:latin typeface="Average"/>
                <a:ea typeface="Average"/>
                <a:cs typeface="Average"/>
                <a:sym typeface="Average"/>
              </a:defRPr>
            </a:lvl6pPr>
            <a:lvl7pPr lvl="6" algn="r">
              <a:buNone/>
              <a:defRPr sz="1000">
                <a:solidFill>
                  <a:schemeClr val="accent3"/>
                </a:solidFill>
                <a:latin typeface="Average"/>
                <a:ea typeface="Average"/>
                <a:cs typeface="Average"/>
                <a:sym typeface="Average"/>
              </a:defRPr>
            </a:lvl7pPr>
            <a:lvl8pPr lvl="7" algn="r">
              <a:buNone/>
              <a:defRPr sz="1000">
                <a:solidFill>
                  <a:schemeClr val="accent3"/>
                </a:solidFill>
                <a:latin typeface="Average"/>
                <a:ea typeface="Average"/>
                <a:cs typeface="Average"/>
                <a:sym typeface="Average"/>
              </a:defRPr>
            </a:lvl8pPr>
            <a:lvl9pPr lvl="8" algn="r">
              <a:buNone/>
              <a:defRPr sz="1000">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8.png"/><Relationship Id="rId4" Type="http://schemas.openxmlformats.org/officeDocument/2006/relationships/image" Target="../media/image5.png"/><Relationship Id="rId5" Type="http://schemas.openxmlformats.org/officeDocument/2006/relationships/image" Target="../media/image3.png"/><Relationship Id="rId6"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4.png"/><Relationship Id="rId4" Type="http://schemas.openxmlformats.org/officeDocument/2006/relationships/image" Target="../media/image9.png"/><Relationship Id="rId5" Type="http://schemas.openxmlformats.org/officeDocument/2006/relationships/image" Target="../media/image12.png"/><Relationship Id="rId6" Type="http://schemas.openxmlformats.org/officeDocument/2006/relationships/image" Target="../media/image6.png"/><Relationship Id="rId7" Type="http://schemas.openxmlformats.org/officeDocument/2006/relationships/image" Target="../media/image10.png"/><Relationship Id="rId8"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4.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7.png"/><Relationship Id="rId4" Type="http://schemas.openxmlformats.org/officeDocument/2006/relationships/image" Target="../media/image13.png"/><Relationship Id="rId5"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 name="Shape 58"/>
        <p:cNvGrpSpPr/>
        <p:nvPr/>
      </p:nvGrpSpPr>
      <p:grpSpPr>
        <a:xfrm>
          <a:off x="0" y="0"/>
          <a:ext cx="0" cy="0"/>
          <a:chOff x="0" y="0"/>
          <a:chExt cx="0" cy="0"/>
        </a:xfrm>
      </p:grpSpPr>
      <p:sp>
        <p:nvSpPr>
          <p:cNvPr id="59" name="Google Shape;59;p13"/>
          <p:cNvSpPr txBox="1"/>
          <p:nvPr>
            <p:ph type="ctrTitle"/>
          </p:nvPr>
        </p:nvSpPr>
        <p:spPr>
          <a:xfrm>
            <a:off x="671258" y="990800"/>
            <a:ext cx="7801500" cy="1730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chemeClr val="lt1"/>
                </a:solidFill>
              </a:rPr>
              <a:t>Lensy</a:t>
            </a:r>
            <a:endParaRPr>
              <a:solidFill>
                <a:schemeClr val="lt1"/>
              </a:solidFill>
            </a:endParaRPr>
          </a:p>
        </p:txBody>
      </p:sp>
      <p:sp>
        <p:nvSpPr>
          <p:cNvPr id="60" name="Google Shape;60;p13"/>
          <p:cNvSpPr txBox="1"/>
          <p:nvPr>
            <p:ph idx="1" type="subTitle"/>
          </p:nvPr>
        </p:nvSpPr>
        <p:spPr>
          <a:xfrm>
            <a:off x="671250" y="3174876"/>
            <a:ext cx="7801500" cy="7926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0"/>
              </a:spcAft>
              <a:buClr>
                <a:srgbClr val="000000"/>
              </a:buClr>
              <a:buSzPts val="1100"/>
              <a:buFont typeface="Arial"/>
              <a:buNone/>
            </a:pPr>
            <a:r>
              <a:rPr lang="en" sz="1800">
                <a:solidFill>
                  <a:schemeClr val="lt1"/>
                </a:solidFill>
                <a:latin typeface="Oswald"/>
                <a:ea typeface="Oswald"/>
                <a:cs typeface="Oswald"/>
                <a:sym typeface="Oswald"/>
              </a:rPr>
              <a:t>Julija Pettere, Max Ding, Amy Shah</a:t>
            </a:r>
            <a:endParaRPr sz="1800">
              <a:solidFill>
                <a:schemeClr val="lt1"/>
              </a:solidFill>
              <a:latin typeface="Oswald"/>
              <a:ea typeface="Oswald"/>
              <a:cs typeface="Oswald"/>
              <a:sym typeface="Oswa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9" name="Shape 149"/>
        <p:cNvGrpSpPr/>
        <p:nvPr/>
      </p:nvGrpSpPr>
      <p:grpSpPr>
        <a:xfrm>
          <a:off x="0" y="0"/>
          <a:ext cx="0" cy="0"/>
          <a:chOff x="0" y="0"/>
          <a:chExt cx="0" cy="0"/>
        </a:xfrm>
      </p:grpSpPr>
      <p:sp>
        <p:nvSpPr>
          <p:cNvPr id="150" name="Google Shape;150;p2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Storyboard #1</a:t>
            </a:r>
            <a:endParaRPr>
              <a:solidFill>
                <a:schemeClr val="lt1"/>
              </a:solidFill>
            </a:endParaRPr>
          </a:p>
        </p:txBody>
      </p:sp>
      <p:sp>
        <p:nvSpPr>
          <p:cNvPr id="151" name="Google Shape;151;p22"/>
          <p:cNvSpPr txBox="1"/>
          <p:nvPr>
            <p:ph idx="1" type="body"/>
          </p:nvPr>
        </p:nvSpPr>
        <p:spPr>
          <a:xfrm>
            <a:off x="311700" y="1152475"/>
            <a:ext cx="36153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1"/>
                </a:solidFill>
              </a:rPr>
              <a:t>Task Description:</a:t>
            </a:r>
            <a:endParaRPr>
              <a:solidFill>
                <a:schemeClr val="accent1"/>
              </a:solidFill>
            </a:endParaRPr>
          </a:p>
          <a:p>
            <a:pPr indent="-342900" lvl="0" marL="457200" rtl="0" algn="l">
              <a:spcBef>
                <a:spcPts val="1600"/>
              </a:spcBef>
              <a:spcAft>
                <a:spcPts val="0"/>
              </a:spcAft>
              <a:buClr>
                <a:schemeClr val="accent1"/>
              </a:buClr>
              <a:buSzPts val="1800"/>
              <a:buChar char="●"/>
            </a:pPr>
            <a:r>
              <a:rPr lang="en">
                <a:solidFill>
                  <a:schemeClr val="accent1"/>
                </a:solidFill>
              </a:rPr>
              <a:t>Working on a task in a shared space or home for long durations without experiencing DES </a:t>
            </a:r>
            <a:endParaRPr>
              <a:solidFill>
                <a:schemeClr val="accent1"/>
              </a:solidFill>
            </a:endParaRPr>
          </a:p>
          <a:p>
            <a:pPr indent="-342900" lvl="0" marL="457200" rtl="0" algn="l">
              <a:spcBef>
                <a:spcPts val="0"/>
              </a:spcBef>
              <a:spcAft>
                <a:spcPts val="0"/>
              </a:spcAft>
              <a:buClr>
                <a:schemeClr val="accent1"/>
              </a:buClr>
              <a:buSzPts val="1800"/>
              <a:buChar char="●"/>
            </a:pPr>
            <a:r>
              <a:rPr lang="en">
                <a:solidFill>
                  <a:schemeClr val="accent1"/>
                </a:solidFill>
              </a:rPr>
              <a:t>Handle variable lighting </a:t>
            </a:r>
            <a:endParaRPr>
              <a:solidFill>
                <a:schemeClr val="accent1"/>
              </a:solidFill>
            </a:endParaRPr>
          </a:p>
          <a:p>
            <a:pPr indent="-342900" lvl="0" marL="457200" rtl="0" algn="l">
              <a:spcBef>
                <a:spcPts val="0"/>
              </a:spcBef>
              <a:spcAft>
                <a:spcPts val="0"/>
              </a:spcAft>
              <a:buClr>
                <a:schemeClr val="accent1"/>
              </a:buClr>
              <a:buSzPts val="1800"/>
              <a:buChar char="●"/>
            </a:pPr>
            <a:r>
              <a:rPr lang="en">
                <a:solidFill>
                  <a:schemeClr val="accent1"/>
                </a:solidFill>
              </a:rPr>
              <a:t>Highly </a:t>
            </a:r>
            <a:r>
              <a:rPr lang="en">
                <a:solidFill>
                  <a:schemeClr val="accent1"/>
                </a:solidFill>
              </a:rPr>
              <a:t>customizable</a:t>
            </a:r>
            <a:endParaRPr>
              <a:solidFill>
                <a:schemeClr val="accent1"/>
              </a:solidFill>
            </a:endParaRPr>
          </a:p>
          <a:p>
            <a:pPr indent="0" lvl="0" marL="0" rtl="0" algn="l">
              <a:spcBef>
                <a:spcPts val="0"/>
              </a:spcBef>
              <a:spcAft>
                <a:spcPts val="0"/>
              </a:spcAft>
              <a:buNone/>
            </a:pPr>
            <a:r>
              <a:t/>
            </a:r>
            <a:endParaRPr sz="1400">
              <a:solidFill>
                <a:schemeClr val="accent1"/>
              </a:solidFill>
            </a:endParaRPr>
          </a:p>
          <a:p>
            <a:pPr indent="0" lvl="0" marL="457200" rtl="0" algn="l">
              <a:spcBef>
                <a:spcPts val="0"/>
              </a:spcBef>
              <a:spcAft>
                <a:spcPts val="0"/>
              </a:spcAft>
              <a:buNone/>
            </a:pPr>
            <a:r>
              <a:t/>
            </a:r>
            <a:endParaRPr sz="1400">
              <a:solidFill>
                <a:schemeClr val="accent1"/>
              </a:solidFill>
            </a:endParaRPr>
          </a:p>
          <a:p>
            <a:pPr indent="0" lvl="0" marL="0" rtl="0" algn="l">
              <a:spcBef>
                <a:spcPts val="0"/>
              </a:spcBef>
              <a:spcAft>
                <a:spcPts val="0"/>
              </a:spcAft>
              <a:buNone/>
            </a:pPr>
            <a:r>
              <a:t/>
            </a:r>
            <a:endParaRPr>
              <a:solidFill>
                <a:schemeClr val="accent1"/>
              </a:solidFill>
            </a:endParaRPr>
          </a:p>
          <a:p>
            <a:pPr indent="0" lvl="0" marL="0" rtl="0" algn="l">
              <a:spcBef>
                <a:spcPts val="1600"/>
              </a:spcBef>
              <a:spcAft>
                <a:spcPts val="1600"/>
              </a:spcAft>
              <a:buNone/>
            </a:pPr>
            <a:r>
              <a:t/>
            </a:r>
            <a:endParaRPr>
              <a:solidFill>
                <a:schemeClr val="accent1"/>
              </a:solidFill>
            </a:endParaRPr>
          </a:p>
        </p:txBody>
      </p:sp>
      <p:sp>
        <p:nvSpPr>
          <p:cNvPr id="152" name="Google Shape;152;p22"/>
          <p:cNvSpPr txBox="1"/>
          <p:nvPr/>
        </p:nvSpPr>
        <p:spPr>
          <a:xfrm>
            <a:off x="3476400" y="4449925"/>
            <a:ext cx="2191200" cy="345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lt1"/>
                </a:solidFill>
                <a:latin typeface="Oswald"/>
                <a:ea typeface="Oswald"/>
                <a:cs typeface="Oswald"/>
                <a:sym typeface="Oswald"/>
              </a:rPr>
              <a:t>…</a:t>
            </a:r>
            <a:endParaRPr sz="1800">
              <a:solidFill>
                <a:schemeClr val="lt1"/>
              </a:solidFill>
              <a:latin typeface="Oswald"/>
              <a:ea typeface="Oswald"/>
              <a:cs typeface="Oswald"/>
              <a:sym typeface="Oswald"/>
            </a:endParaRPr>
          </a:p>
          <a:p>
            <a:pPr indent="0" lvl="0" marL="0" rtl="0" algn="ctr">
              <a:spcBef>
                <a:spcPts val="0"/>
              </a:spcBef>
              <a:spcAft>
                <a:spcPts val="0"/>
              </a:spcAft>
              <a:buNone/>
            </a:pPr>
            <a:r>
              <a:rPr lang="en" sz="1800">
                <a:solidFill>
                  <a:schemeClr val="lt1"/>
                </a:solidFill>
                <a:latin typeface="Oswald"/>
                <a:ea typeface="Oswald"/>
                <a:cs typeface="Oswald"/>
                <a:sym typeface="Oswald"/>
              </a:rPr>
              <a:t>Selected Design</a:t>
            </a:r>
            <a:endParaRPr sz="1800">
              <a:solidFill>
                <a:schemeClr val="lt1"/>
              </a:solidFill>
              <a:latin typeface="Oswald"/>
              <a:ea typeface="Oswald"/>
              <a:cs typeface="Oswald"/>
              <a:sym typeface="Oswald"/>
            </a:endParaRPr>
          </a:p>
        </p:txBody>
      </p:sp>
      <p:pic>
        <p:nvPicPr>
          <p:cNvPr id="153" name="Google Shape;153;p22"/>
          <p:cNvPicPr preferRelativeResize="0"/>
          <p:nvPr/>
        </p:nvPicPr>
        <p:blipFill>
          <a:blip r:embed="rId3">
            <a:alphaModFix/>
          </a:blip>
          <a:stretch>
            <a:fillRect/>
          </a:stretch>
        </p:blipFill>
        <p:spPr>
          <a:xfrm>
            <a:off x="4376575" y="812538"/>
            <a:ext cx="3952502" cy="3518426"/>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7" name="Shape 157"/>
        <p:cNvGrpSpPr/>
        <p:nvPr/>
      </p:nvGrpSpPr>
      <p:grpSpPr>
        <a:xfrm>
          <a:off x="0" y="0"/>
          <a:ext cx="0" cy="0"/>
          <a:chOff x="0" y="0"/>
          <a:chExt cx="0" cy="0"/>
        </a:xfrm>
      </p:grpSpPr>
      <p:sp>
        <p:nvSpPr>
          <p:cNvPr id="158" name="Google Shape;158;p2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Storyboard #2</a:t>
            </a:r>
            <a:endParaRPr>
              <a:solidFill>
                <a:schemeClr val="lt1"/>
              </a:solidFill>
            </a:endParaRPr>
          </a:p>
        </p:txBody>
      </p:sp>
      <p:sp>
        <p:nvSpPr>
          <p:cNvPr id="159" name="Google Shape;159;p23"/>
          <p:cNvSpPr txBox="1"/>
          <p:nvPr>
            <p:ph idx="1" type="body"/>
          </p:nvPr>
        </p:nvSpPr>
        <p:spPr>
          <a:xfrm>
            <a:off x="311700" y="1152475"/>
            <a:ext cx="4084200" cy="34164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Clr>
                <a:srgbClr val="000000"/>
              </a:buClr>
              <a:buSzPts val="1100"/>
              <a:buFont typeface="Arial"/>
              <a:buNone/>
            </a:pPr>
            <a:r>
              <a:rPr lang="en">
                <a:solidFill>
                  <a:schemeClr val="accent1"/>
                </a:solidFill>
              </a:rPr>
              <a:t>Task Description</a:t>
            </a:r>
            <a:endParaRPr>
              <a:solidFill>
                <a:schemeClr val="accent1"/>
              </a:solidFill>
            </a:endParaRPr>
          </a:p>
          <a:p>
            <a:pPr indent="-342900" lvl="0" marL="457200" rtl="0" algn="l">
              <a:spcBef>
                <a:spcPts val="400"/>
              </a:spcBef>
              <a:spcAft>
                <a:spcPts val="0"/>
              </a:spcAft>
              <a:buClr>
                <a:schemeClr val="accent1"/>
              </a:buClr>
              <a:buSzPts val="1800"/>
              <a:buChar char="●"/>
            </a:pPr>
            <a:r>
              <a:rPr lang="en">
                <a:solidFill>
                  <a:schemeClr val="accent1"/>
                </a:solidFill>
              </a:rPr>
              <a:t>Educate self about DES</a:t>
            </a:r>
            <a:endParaRPr>
              <a:solidFill>
                <a:schemeClr val="accent1"/>
              </a:solidFill>
            </a:endParaRPr>
          </a:p>
          <a:p>
            <a:pPr indent="-342900" lvl="0" marL="457200" rtl="0" algn="l">
              <a:spcBef>
                <a:spcPts val="0"/>
              </a:spcBef>
              <a:spcAft>
                <a:spcPts val="0"/>
              </a:spcAft>
              <a:buClr>
                <a:schemeClr val="accent1"/>
              </a:buClr>
              <a:buSzPts val="1800"/>
              <a:buChar char="●"/>
            </a:pPr>
            <a:r>
              <a:rPr lang="en">
                <a:solidFill>
                  <a:schemeClr val="accent1"/>
                </a:solidFill>
              </a:rPr>
              <a:t>Understand DES symptoms tailored to user eye health</a:t>
            </a:r>
            <a:endParaRPr>
              <a:solidFill>
                <a:schemeClr val="accent1"/>
              </a:solidFill>
            </a:endParaRPr>
          </a:p>
          <a:p>
            <a:pPr indent="-342900" lvl="0" marL="457200" rtl="0" algn="l">
              <a:spcBef>
                <a:spcPts val="0"/>
              </a:spcBef>
              <a:spcAft>
                <a:spcPts val="0"/>
              </a:spcAft>
              <a:buClr>
                <a:schemeClr val="accent1"/>
              </a:buClr>
              <a:buSzPts val="1800"/>
              <a:buChar char="●"/>
            </a:pPr>
            <a:r>
              <a:rPr lang="en">
                <a:solidFill>
                  <a:schemeClr val="accent1"/>
                </a:solidFill>
              </a:rPr>
              <a:t>See the progress of these symptoms over time</a:t>
            </a:r>
            <a:endParaRPr>
              <a:solidFill>
                <a:schemeClr val="accent1"/>
              </a:solidFill>
            </a:endParaRPr>
          </a:p>
          <a:p>
            <a:pPr indent="-342900" lvl="0" marL="457200" rtl="0" algn="l">
              <a:spcBef>
                <a:spcPts val="0"/>
              </a:spcBef>
              <a:spcAft>
                <a:spcPts val="0"/>
              </a:spcAft>
              <a:buClr>
                <a:schemeClr val="accent1"/>
              </a:buClr>
              <a:buSzPts val="1800"/>
              <a:buChar char="●"/>
            </a:pPr>
            <a:r>
              <a:rPr lang="en">
                <a:solidFill>
                  <a:schemeClr val="accent1"/>
                </a:solidFill>
              </a:rPr>
              <a:t>Monitor Analytics of overall device usage and relative eye health</a:t>
            </a:r>
            <a:endParaRPr>
              <a:solidFill>
                <a:schemeClr val="accent1"/>
              </a:solidFill>
            </a:endParaRPr>
          </a:p>
          <a:p>
            <a:pPr indent="0" lvl="0" marL="0" rtl="0" algn="l">
              <a:lnSpc>
                <a:spcPct val="114000"/>
              </a:lnSpc>
              <a:spcBef>
                <a:spcPts val="1600"/>
              </a:spcBef>
              <a:spcAft>
                <a:spcPts val="0"/>
              </a:spcAft>
              <a:buClr>
                <a:srgbClr val="000000"/>
              </a:buClr>
              <a:buSzPts val="1100"/>
              <a:buFont typeface="Arial"/>
              <a:buNone/>
            </a:pPr>
            <a:r>
              <a:t/>
            </a:r>
            <a:endParaRPr/>
          </a:p>
          <a:p>
            <a:pPr indent="0" lvl="0" marL="0" rtl="0" algn="l">
              <a:spcBef>
                <a:spcPts val="0"/>
              </a:spcBef>
              <a:spcAft>
                <a:spcPts val="1600"/>
              </a:spcAft>
              <a:buNone/>
            </a:pPr>
            <a:r>
              <a:t/>
            </a:r>
            <a:endParaRPr/>
          </a:p>
        </p:txBody>
      </p:sp>
      <p:sp>
        <p:nvSpPr>
          <p:cNvPr id="160" name="Google Shape;160;p23"/>
          <p:cNvSpPr txBox="1"/>
          <p:nvPr/>
        </p:nvSpPr>
        <p:spPr>
          <a:xfrm>
            <a:off x="3476400" y="4449925"/>
            <a:ext cx="2191200" cy="345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lt1"/>
                </a:solidFill>
                <a:latin typeface="Oswald"/>
                <a:ea typeface="Oswald"/>
                <a:cs typeface="Oswald"/>
                <a:sym typeface="Oswald"/>
              </a:rPr>
              <a:t>…</a:t>
            </a:r>
            <a:endParaRPr sz="1800">
              <a:solidFill>
                <a:schemeClr val="lt1"/>
              </a:solidFill>
              <a:latin typeface="Oswald"/>
              <a:ea typeface="Oswald"/>
              <a:cs typeface="Oswald"/>
              <a:sym typeface="Oswald"/>
            </a:endParaRPr>
          </a:p>
          <a:p>
            <a:pPr indent="0" lvl="0" marL="0" rtl="0" algn="ctr">
              <a:spcBef>
                <a:spcPts val="0"/>
              </a:spcBef>
              <a:spcAft>
                <a:spcPts val="0"/>
              </a:spcAft>
              <a:buNone/>
            </a:pPr>
            <a:r>
              <a:rPr lang="en" sz="1800">
                <a:solidFill>
                  <a:schemeClr val="lt1"/>
                </a:solidFill>
                <a:latin typeface="Oswald"/>
                <a:ea typeface="Oswald"/>
                <a:cs typeface="Oswald"/>
                <a:sym typeface="Oswald"/>
              </a:rPr>
              <a:t>Selected Design</a:t>
            </a:r>
            <a:endParaRPr sz="1800">
              <a:solidFill>
                <a:schemeClr val="lt1"/>
              </a:solidFill>
              <a:latin typeface="Oswald"/>
              <a:ea typeface="Oswald"/>
              <a:cs typeface="Oswald"/>
              <a:sym typeface="Oswald"/>
            </a:endParaRPr>
          </a:p>
        </p:txBody>
      </p:sp>
      <p:pic>
        <p:nvPicPr>
          <p:cNvPr id="161" name="Google Shape;161;p23"/>
          <p:cNvPicPr preferRelativeResize="0"/>
          <p:nvPr/>
        </p:nvPicPr>
        <p:blipFill rotWithShape="1">
          <a:blip r:embed="rId3">
            <a:alphaModFix/>
          </a:blip>
          <a:srcRect b="0" l="0" r="0" t="2761"/>
          <a:stretch/>
        </p:blipFill>
        <p:spPr>
          <a:xfrm>
            <a:off x="5027925" y="395324"/>
            <a:ext cx="3804375" cy="4352851"/>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5" name="Shape 165"/>
        <p:cNvGrpSpPr/>
        <p:nvPr/>
      </p:nvGrpSpPr>
      <p:grpSpPr>
        <a:xfrm>
          <a:off x="0" y="0"/>
          <a:ext cx="0" cy="0"/>
          <a:chOff x="0" y="0"/>
          <a:chExt cx="0" cy="0"/>
        </a:xfrm>
      </p:grpSpPr>
      <p:sp>
        <p:nvSpPr>
          <p:cNvPr id="166" name="Google Shape;166;p2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Lessons Learned in Design Process</a:t>
            </a:r>
            <a:endParaRPr>
              <a:solidFill>
                <a:schemeClr val="lt1"/>
              </a:solidFill>
            </a:endParaRPr>
          </a:p>
        </p:txBody>
      </p:sp>
      <p:sp>
        <p:nvSpPr>
          <p:cNvPr id="167" name="Google Shape;167;p24"/>
          <p:cNvSpPr txBox="1"/>
          <p:nvPr>
            <p:ph idx="1" type="body"/>
          </p:nvPr>
        </p:nvSpPr>
        <p:spPr>
          <a:xfrm>
            <a:off x="311700" y="1255800"/>
            <a:ext cx="7529700" cy="3416400"/>
          </a:xfrm>
          <a:prstGeom prst="rect">
            <a:avLst/>
          </a:prstGeom>
        </p:spPr>
        <p:txBody>
          <a:bodyPr anchorCtr="0" anchor="t" bIns="91425" lIns="91425" spcFirstLastPara="1" rIns="91425" wrap="square" tIns="91425">
            <a:noAutofit/>
          </a:bodyPr>
          <a:lstStyle/>
          <a:p>
            <a:pPr indent="-342900" lvl="0" marL="457200" rtl="0" algn="l">
              <a:lnSpc>
                <a:spcPct val="200000"/>
              </a:lnSpc>
              <a:spcBef>
                <a:spcPts val="0"/>
              </a:spcBef>
              <a:spcAft>
                <a:spcPts val="0"/>
              </a:spcAft>
              <a:buClr>
                <a:schemeClr val="accent1"/>
              </a:buClr>
              <a:buSzPts val="1800"/>
              <a:buChar char="●"/>
            </a:pPr>
            <a:r>
              <a:rPr lang="en">
                <a:solidFill>
                  <a:schemeClr val="accent1"/>
                </a:solidFill>
              </a:rPr>
              <a:t>Digital eye strain is developed </a:t>
            </a:r>
            <a:r>
              <a:rPr lang="en">
                <a:solidFill>
                  <a:schemeClr val="accent1"/>
                </a:solidFill>
              </a:rPr>
              <a:t>subconsciously</a:t>
            </a:r>
            <a:endParaRPr>
              <a:solidFill>
                <a:schemeClr val="accent1"/>
              </a:solidFill>
            </a:endParaRPr>
          </a:p>
          <a:p>
            <a:pPr indent="-342900" lvl="0" marL="457200" rtl="0" algn="l">
              <a:lnSpc>
                <a:spcPct val="200000"/>
              </a:lnSpc>
              <a:spcBef>
                <a:spcPts val="0"/>
              </a:spcBef>
              <a:spcAft>
                <a:spcPts val="0"/>
              </a:spcAft>
              <a:buClr>
                <a:schemeClr val="accent1"/>
              </a:buClr>
              <a:buSzPts val="1800"/>
              <a:buChar char="●"/>
            </a:pPr>
            <a:r>
              <a:rPr lang="en">
                <a:solidFill>
                  <a:schemeClr val="accent1"/>
                </a:solidFill>
              </a:rPr>
              <a:t>Consideration of other priorities is important</a:t>
            </a:r>
            <a:endParaRPr>
              <a:solidFill>
                <a:schemeClr val="accent1"/>
              </a:solidFill>
            </a:endParaRPr>
          </a:p>
          <a:p>
            <a:pPr indent="-342900" lvl="0" marL="457200" rtl="0" algn="l">
              <a:lnSpc>
                <a:spcPct val="200000"/>
              </a:lnSpc>
              <a:spcBef>
                <a:spcPts val="0"/>
              </a:spcBef>
              <a:spcAft>
                <a:spcPts val="0"/>
              </a:spcAft>
              <a:buClr>
                <a:schemeClr val="accent1"/>
              </a:buClr>
              <a:buSzPts val="1800"/>
              <a:buChar char="●"/>
            </a:pPr>
            <a:r>
              <a:rPr lang="en">
                <a:solidFill>
                  <a:schemeClr val="accent1"/>
                </a:solidFill>
              </a:rPr>
              <a:t>Design needs to be highly customizable </a:t>
            </a:r>
            <a:endParaRPr>
              <a:solidFill>
                <a:schemeClr val="accent1"/>
              </a:solidFill>
            </a:endParaRPr>
          </a:p>
          <a:p>
            <a:pPr indent="-342900" lvl="0" marL="457200" rtl="0" algn="l">
              <a:lnSpc>
                <a:spcPct val="200000"/>
              </a:lnSpc>
              <a:spcBef>
                <a:spcPts val="0"/>
              </a:spcBef>
              <a:spcAft>
                <a:spcPts val="0"/>
              </a:spcAft>
              <a:buClr>
                <a:schemeClr val="accent1"/>
              </a:buClr>
              <a:buSzPts val="1800"/>
              <a:buChar char="●"/>
            </a:pPr>
            <a:r>
              <a:rPr lang="en">
                <a:solidFill>
                  <a:schemeClr val="accent1"/>
                </a:solidFill>
              </a:rPr>
              <a:t>Motivation is needed to </a:t>
            </a:r>
            <a:r>
              <a:rPr lang="en">
                <a:solidFill>
                  <a:schemeClr val="accent1"/>
                </a:solidFill>
              </a:rPr>
              <a:t>incentivize</a:t>
            </a:r>
            <a:r>
              <a:rPr lang="en">
                <a:solidFill>
                  <a:schemeClr val="accent1"/>
                </a:solidFill>
              </a:rPr>
              <a:t> taking action </a:t>
            </a:r>
            <a:endParaRPr>
              <a:solidFill>
                <a:schemeClr val="accent1"/>
              </a:solidFill>
            </a:endParaRPr>
          </a:p>
        </p:txBody>
      </p:sp>
      <p:sp>
        <p:nvSpPr>
          <p:cNvPr id="168" name="Google Shape;168;p24"/>
          <p:cNvSpPr txBox="1"/>
          <p:nvPr/>
        </p:nvSpPr>
        <p:spPr>
          <a:xfrm>
            <a:off x="3476400" y="4449925"/>
            <a:ext cx="2191200" cy="345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lt1"/>
                </a:solidFill>
                <a:latin typeface="Oswald"/>
                <a:ea typeface="Oswald"/>
                <a:cs typeface="Oswald"/>
                <a:sym typeface="Oswald"/>
              </a:rPr>
              <a:t>…</a:t>
            </a:r>
            <a:endParaRPr sz="1800">
              <a:solidFill>
                <a:schemeClr val="lt1"/>
              </a:solidFill>
              <a:latin typeface="Oswald"/>
              <a:ea typeface="Oswald"/>
              <a:cs typeface="Oswald"/>
              <a:sym typeface="Oswald"/>
            </a:endParaRPr>
          </a:p>
          <a:p>
            <a:pPr indent="0" lvl="0" marL="0" rtl="0" algn="ctr">
              <a:spcBef>
                <a:spcPts val="0"/>
              </a:spcBef>
              <a:spcAft>
                <a:spcPts val="0"/>
              </a:spcAft>
              <a:buNone/>
            </a:pPr>
            <a:r>
              <a:rPr lang="en" sz="1800">
                <a:solidFill>
                  <a:schemeClr val="lt1"/>
                </a:solidFill>
                <a:latin typeface="Oswald"/>
                <a:ea typeface="Oswald"/>
                <a:cs typeface="Oswald"/>
                <a:sym typeface="Oswald"/>
              </a:rPr>
              <a:t>Summary</a:t>
            </a:r>
            <a:endParaRPr sz="1800">
              <a:solidFill>
                <a:schemeClr val="lt1"/>
              </a:solidFill>
              <a:latin typeface="Oswald"/>
              <a:ea typeface="Oswald"/>
              <a:cs typeface="Oswald"/>
              <a:sym typeface="Oswa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2" name="Shape 172"/>
        <p:cNvGrpSpPr/>
        <p:nvPr/>
      </p:nvGrpSpPr>
      <p:grpSpPr>
        <a:xfrm>
          <a:off x="0" y="0"/>
          <a:ext cx="0" cy="0"/>
          <a:chOff x="0" y="0"/>
          <a:chExt cx="0" cy="0"/>
        </a:xfrm>
      </p:grpSpPr>
      <p:sp>
        <p:nvSpPr>
          <p:cNvPr id="173" name="Google Shape;173;p25"/>
          <p:cNvSpPr txBox="1"/>
          <p:nvPr>
            <p:ph type="title"/>
          </p:nvPr>
        </p:nvSpPr>
        <p:spPr>
          <a:xfrm>
            <a:off x="311700" y="2159250"/>
            <a:ext cx="8520600" cy="825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800">
                <a:solidFill>
                  <a:schemeClr val="lt1"/>
                </a:solidFill>
              </a:rPr>
              <a:t>Thank you</a:t>
            </a:r>
            <a:endParaRPr sz="4800">
              <a:solidFill>
                <a:schemeClr val="lt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7" name="Shape 177"/>
        <p:cNvGrpSpPr/>
        <p:nvPr/>
      </p:nvGrpSpPr>
      <p:grpSpPr>
        <a:xfrm>
          <a:off x="0" y="0"/>
          <a:ext cx="0" cy="0"/>
          <a:chOff x="0" y="0"/>
          <a:chExt cx="0" cy="0"/>
        </a:xfrm>
      </p:grpSpPr>
      <p:sp>
        <p:nvSpPr>
          <p:cNvPr id="178" name="Google Shape;178;p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Contribution Statement</a:t>
            </a:r>
            <a:endParaRPr>
              <a:solidFill>
                <a:schemeClr val="lt1"/>
              </a:solidFill>
            </a:endParaRPr>
          </a:p>
        </p:txBody>
      </p:sp>
      <p:sp>
        <p:nvSpPr>
          <p:cNvPr id="179" name="Google Shape;179;p2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1"/>
                </a:solidFill>
              </a:rPr>
              <a:t>Amy Shah: 40%: Laid out presentation, Summarized key points from final project, added storyboards and design sketches.</a:t>
            </a:r>
            <a:endParaRPr>
              <a:solidFill>
                <a:schemeClr val="accent1"/>
              </a:solidFill>
            </a:endParaRPr>
          </a:p>
          <a:p>
            <a:pPr indent="0" lvl="0" marL="0" rtl="0" algn="l">
              <a:spcBef>
                <a:spcPts val="1600"/>
              </a:spcBef>
              <a:spcAft>
                <a:spcPts val="0"/>
              </a:spcAft>
              <a:buNone/>
            </a:pPr>
            <a:r>
              <a:rPr lang="en">
                <a:solidFill>
                  <a:schemeClr val="accent1"/>
                </a:solidFill>
              </a:rPr>
              <a:t>Max Ding: 30%; Wrote and redesigned 6 tasks and storyboard #2</a:t>
            </a:r>
            <a:endParaRPr>
              <a:solidFill>
                <a:schemeClr val="accent1"/>
              </a:solidFill>
            </a:endParaRPr>
          </a:p>
          <a:p>
            <a:pPr indent="0" lvl="0" marL="0" rtl="0" algn="l">
              <a:spcBef>
                <a:spcPts val="1600"/>
              </a:spcBef>
              <a:spcAft>
                <a:spcPts val="1600"/>
              </a:spcAft>
              <a:buNone/>
            </a:pPr>
            <a:r>
              <a:rPr lang="en">
                <a:solidFill>
                  <a:schemeClr val="accent1"/>
                </a:solidFill>
              </a:rPr>
              <a:t>Julija Pettere: 30%; Wrote out design problem, storyboard #1 and lessons learned, redesigned a couple slides</a:t>
            </a:r>
            <a:endParaRPr>
              <a:solidFill>
                <a:schemeClr val="accent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 name="Shape 64"/>
        <p:cNvGrpSpPr/>
        <p:nvPr/>
      </p:nvGrpSpPr>
      <p:grpSpPr>
        <a:xfrm>
          <a:off x="0" y="0"/>
          <a:ext cx="0" cy="0"/>
          <a:chOff x="0" y="0"/>
          <a:chExt cx="0" cy="0"/>
        </a:xfrm>
      </p:grpSpPr>
      <p:sp>
        <p:nvSpPr>
          <p:cNvPr id="65" name="Google Shape;65;p1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Design Problem</a:t>
            </a:r>
            <a:endParaRPr>
              <a:solidFill>
                <a:schemeClr val="lt1"/>
              </a:solidFill>
            </a:endParaRPr>
          </a:p>
        </p:txBody>
      </p:sp>
      <p:sp>
        <p:nvSpPr>
          <p:cNvPr id="66" name="Google Shape;66;p14"/>
          <p:cNvSpPr txBox="1"/>
          <p:nvPr>
            <p:ph idx="1" type="body"/>
          </p:nvPr>
        </p:nvSpPr>
        <p:spPr>
          <a:xfrm>
            <a:off x="311700" y="11138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000">
                <a:solidFill>
                  <a:schemeClr val="accent1"/>
                </a:solidFill>
              </a:rPr>
              <a:t>Meet Sara...</a:t>
            </a:r>
            <a:endParaRPr sz="2000">
              <a:solidFill>
                <a:schemeClr val="accent1"/>
              </a:solidFill>
            </a:endParaRPr>
          </a:p>
        </p:txBody>
      </p:sp>
      <p:sp>
        <p:nvSpPr>
          <p:cNvPr id="67" name="Google Shape;67;p14"/>
          <p:cNvSpPr txBox="1"/>
          <p:nvPr/>
        </p:nvSpPr>
        <p:spPr>
          <a:xfrm>
            <a:off x="3476400" y="4410150"/>
            <a:ext cx="2191200" cy="345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lt1"/>
                </a:solidFill>
                <a:latin typeface="Oswald"/>
                <a:ea typeface="Oswald"/>
                <a:cs typeface="Oswald"/>
                <a:sym typeface="Oswald"/>
              </a:rPr>
              <a:t>…</a:t>
            </a:r>
            <a:endParaRPr sz="1800">
              <a:solidFill>
                <a:schemeClr val="lt1"/>
              </a:solidFill>
              <a:latin typeface="Oswald"/>
              <a:ea typeface="Oswald"/>
              <a:cs typeface="Oswald"/>
              <a:sym typeface="Oswald"/>
            </a:endParaRPr>
          </a:p>
          <a:p>
            <a:pPr indent="0" lvl="0" marL="0" rtl="0" algn="ctr">
              <a:spcBef>
                <a:spcPts val="0"/>
              </a:spcBef>
              <a:spcAft>
                <a:spcPts val="0"/>
              </a:spcAft>
              <a:buNone/>
            </a:pPr>
            <a:r>
              <a:rPr lang="en" sz="1800">
                <a:solidFill>
                  <a:schemeClr val="lt1"/>
                </a:solidFill>
                <a:latin typeface="Oswald"/>
                <a:ea typeface="Oswald"/>
                <a:cs typeface="Oswald"/>
                <a:sym typeface="Oswald"/>
              </a:rPr>
              <a:t>Overall Problem</a:t>
            </a:r>
            <a:endParaRPr sz="1800">
              <a:solidFill>
                <a:schemeClr val="lt1"/>
              </a:solidFill>
              <a:latin typeface="Oswald"/>
              <a:ea typeface="Oswald"/>
              <a:cs typeface="Oswald"/>
              <a:sym typeface="Oswald"/>
            </a:endParaRPr>
          </a:p>
        </p:txBody>
      </p:sp>
      <p:pic>
        <p:nvPicPr>
          <p:cNvPr id="68" name="Google Shape;68;p14"/>
          <p:cNvPicPr preferRelativeResize="0"/>
          <p:nvPr/>
        </p:nvPicPr>
        <p:blipFill rotWithShape="1">
          <a:blip r:embed="rId3">
            <a:alphaModFix/>
          </a:blip>
          <a:srcRect b="2638" l="0" r="0" t="0"/>
          <a:stretch/>
        </p:blipFill>
        <p:spPr>
          <a:xfrm>
            <a:off x="2374525" y="1395700"/>
            <a:ext cx="4394950" cy="2852750"/>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 name="Shape 72"/>
        <p:cNvGrpSpPr/>
        <p:nvPr/>
      </p:nvGrpSpPr>
      <p:grpSpPr>
        <a:xfrm>
          <a:off x="0" y="0"/>
          <a:ext cx="0" cy="0"/>
          <a:chOff x="0" y="0"/>
          <a:chExt cx="0" cy="0"/>
        </a:xfrm>
      </p:grpSpPr>
      <p:sp>
        <p:nvSpPr>
          <p:cNvPr id="73" name="Google Shape;73;p15"/>
          <p:cNvSpPr txBox="1"/>
          <p:nvPr>
            <p:ph type="title"/>
          </p:nvPr>
        </p:nvSpPr>
        <p:spPr>
          <a:xfrm>
            <a:off x="311700" y="3187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Research Interviews</a:t>
            </a:r>
            <a:endParaRPr>
              <a:solidFill>
                <a:schemeClr val="lt1"/>
              </a:solidFill>
            </a:endParaRPr>
          </a:p>
        </p:txBody>
      </p:sp>
      <p:sp>
        <p:nvSpPr>
          <p:cNvPr id="74" name="Google Shape;74;p15"/>
          <p:cNvSpPr txBox="1"/>
          <p:nvPr>
            <p:ph idx="1" type="body"/>
          </p:nvPr>
        </p:nvSpPr>
        <p:spPr>
          <a:xfrm>
            <a:off x="311700" y="891450"/>
            <a:ext cx="4363200" cy="24042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solidFill>
                  <a:schemeClr val="accent1"/>
                </a:solidFill>
              </a:rPr>
              <a:t>5 participants with varying:</a:t>
            </a:r>
            <a:endParaRPr>
              <a:solidFill>
                <a:schemeClr val="accent1"/>
              </a:solidFill>
            </a:endParaRPr>
          </a:p>
          <a:p>
            <a:pPr indent="-342900" lvl="0" marL="457200" rtl="0" algn="l">
              <a:spcBef>
                <a:spcPts val="400"/>
              </a:spcBef>
              <a:spcAft>
                <a:spcPts val="0"/>
              </a:spcAft>
              <a:buClr>
                <a:schemeClr val="accent1"/>
              </a:buClr>
              <a:buSzPts val="1800"/>
              <a:buChar char="●"/>
            </a:pPr>
            <a:r>
              <a:rPr lang="en">
                <a:solidFill>
                  <a:schemeClr val="accent1"/>
                </a:solidFill>
              </a:rPr>
              <a:t>Knowledge of digital eye strain (DES)</a:t>
            </a:r>
            <a:endParaRPr>
              <a:solidFill>
                <a:schemeClr val="accent1"/>
              </a:solidFill>
            </a:endParaRPr>
          </a:p>
          <a:p>
            <a:pPr indent="-342900" lvl="0" marL="457200" rtl="0" algn="l">
              <a:spcBef>
                <a:spcPts val="0"/>
              </a:spcBef>
              <a:spcAft>
                <a:spcPts val="0"/>
              </a:spcAft>
              <a:buClr>
                <a:schemeClr val="accent1"/>
              </a:buClr>
              <a:buSzPts val="1800"/>
              <a:buChar char="●"/>
            </a:pPr>
            <a:r>
              <a:rPr lang="en">
                <a:solidFill>
                  <a:schemeClr val="accent1"/>
                </a:solidFill>
              </a:rPr>
              <a:t>Work environments</a:t>
            </a:r>
            <a:endParaRPr>
              <a:solidFill>
                <a:schemeClr val="accent1"/>
              </a:solidFill>
            </a:endParaRPr>
          </a:p>
          <a:p>
            <a:pPr indent="-342900" lvl="0" marL="457200" rtl="0" algn="l">
              <a:spcBef>
                <a:spcPts val="0"/>
              </a:spcBef>
              <a:spcAft>
                <a:spcPts val="0"/>
              </a:spcAft>
              <a:buClr>
                <a:schemeClr val="accent1"/>
              </a:buClr>
              <a:buSzPts val="1800"/>
              <a:buChar char="●"/>
            </a:pPr>
            <a:r>
              <a:rPr lang="en">
                <a:solidFill>
                  <a:schemeClr val="accent1"/>
                </a:solidFill>
              </a:rPr>
              <a:t>Focus levels</a:t>
            </a:r>
            <a:endParaRPr>
              <a:solidFill>
                <a:schemeClr val="accent1"/>
              </a:solidFill>
            </a:endParaRPr>
          </a:p>
          <a:p>
            <a:pPr indent="-342900" lvl="0" marL="457200" rtl="0" algn="l">
              <a:spcBef>
                <a:spcPts val="0"/>
              </a:spcBef>
              <a:spcAft>
                <a:spcPts val="0"/>
              </a:spcAft>
              <a:buClr>
                <a:schemeClr val="accent1"/>
              </a:buClr>
              <a:buSzPts val="1800"/>
              <a:buChar char="●"/>
            </a:pPr>
            <a:r>
              <a:rPr lang="en">
                <a:solidFill>
                  <a:schemeClr val="accent1"/>
                </a:solidFill>
              </a:rPr>
              <a:t>Concern about eye strain symptoms</a:t>
            </a:r>
            <a:endParaRPr>
              <a:solidFill>
                <a:schemeClr val="accent1"/>
              </a:solidFill>
            </a:endParaRPr>
          </a:p>
          <a:p>
            <a:pPr indent="-342900" lvl="0" marL="457200" rtl="0" algn="l">
              <a:spcBef>
                <a:spcPts val="0"/>
              </a:spcBef>
              <a:spcAft>
                <a:spcPts val="0"/>
              </a:spcAft>
              <a:buClr>
                <a:schemeClr val="accent1"/>
              </a:buClr>
              <a:buSzPts val="1800"/>
              <a:buChar char="●"/>
            </a:pPr>
            <a:r>
              <a:rPr lang="en">
                <a:solidFill>
                  <a:schemeClr val="accent1"/>
                </a:solidFill>
              </a:rPr>
              <a:t>Number of devices used</a:t>
            </a:r>
            <a:endParaRPr>
              <a:solidFill>
                <a:schemeClr val="accent1"/>
              </a:solidFill>
            </a:endParaRPr>
          </a:p>
          <a:p>
            <a:pPr indent="0" lvl="0" marL="457200" rtl="0" algn="l">
              <a:spcBef>
                <a:spcPts val="1600"/>
              </a:spcBef>
              <a:spcAft>
                <a:spcPts val="1600"/>
              </a:spcAft>
              <a:buNone/>
            </a:pPr>
            <a:r>
              <a:t/>
            </a:r>
            <a:endParaRPr/>
          </a:p>
        </p:txBody>
      </p:sp>
      <p:sp>
        <p:nvSpPr>
          <p:cNvPr id="75" name="Google Shape;75;p15"/>
          <p:cNvSpPr txBox="1"/>
          <p:nvPr/>
        </p:nvSpPr>
        <p:spPr>
          <a:xfrm>
            <a:off x="3476400" y="4449925"/>
            <a:ext cx="2191200" cy="345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lt1"/>
                </a:solidFill>
                <a:latin typeface="Oswald"/>
                <a:ea typeface="Oswald"/>
                <a:cs typeface="Oswald"/>
                <a:sym typeface="Oswald"/>
              </a:rPr>
              <a:t>…</a:t>
            </a:r>
            <a:endParaRPr sz="1800">
              <a:solidFill>
                <a:schemeClr val="lt1"/>
              </a:solidFill>
              <a:latin typeface="Oswald"/>
              <a:ea typeface="Oswald"/>
              <a:cs typeface="Oswald"/>
              <a:sym typeface="Oswald"/>
            </a:endParaRPr>
          </a:p>
          <a:p>
            <a:pPr indent="0" lvl="0" marL="0" rtl="0" algn="ctr">
              <a:spcBef>
                <a:spcPts val="0"/>
              </a:spcBef>
              <a:spcAft>
                <a:spcPts val="0"/>
              </a:spcAft>
              <a:buNone/>
            </a:pPr>
            <a:r>
              <a:rPr lang="en" sz="1800">
                <a:solidFill>
                  <a:schemeClr val="lt1"/>
                </a:solidFill>
                <a:latin typeface="Oswald"/>
                <a:ea typeface="Oswald"/>
                <a:cs typeface="Oswald"/>
                <a:sym typeface="Oswald"/>
              </a:rPr>
              <a:t>Design Research</a:t>
            </a:r>
            <a:endParaRPr sz="1800">
              <a:solidFill>
                <a:schemeClr val="lt1"/>
              </a:solidFill>
              <a:latin typeface="Oswald"/>
              <a:ea typeface="Oswald"/>
              <a:cs typeface="Oswald"/>
              <a:sym typeface="Oswald"/>
            </a:endParaRPr>
          </a:p>
        </p:txBody>
      </p:sp>
      <p:pic>
        <p:nvPicPr>
          <p:cNvPr id="76" name="Google Shape;76;p15"/>
          <p:cNvPicPr preferRelativeResize="0"/>
          <p:nvPr/>
        </p:nvPicPr>
        <p:blipFill>
          <a:blip r:embed="rId3">
            <a:alphaModFix/>
          </a:blip>
          <a:stretch>
            <a:fillRect/>
          </a:stretch>
        </p:blipFill>
        <p:spPr>
          <a:xfrm>
            <a:off x="3448212" y="3134650"/>
            <a:ext cx="2713751" cy="1530825"/>
          </a:xfrm>
          <a:prstGeom prst="rect">
            <a:avLst/>
          </a:prstGeom>
          <a:noFill/>
          <a:ln cap="flat" cmpd="sng" w="19050">
            <a:solidFill>
              <a:schemeClr val="dk2"/>
            </a:solidFill>
            <a:prstDash val="solid"/>
            <a:round/>
            <a:headEnd len="sm" w="sm" type="none"/>
            <a:tailEnd len="sm" w="sm" type="none"/>
          </a:ln>
        </p:spPr>
      </p:pic>
      <p:pic>
        <p:nvPicPr>
          <p:cNvPr id="77" name="Google Shape;77;p15"/>
          <p:cNvPicPr preferRelativeResize="0"/>
          <p:nvPr/>
        </p:nvPicPr>
        <p:blipFill>
          <a:blip r:embed="rId4">
            <a:alphaModFix/>
          </a:blip>
          <a:stretch>
            <a:fillRect/>
          </a:stretch>
        </p:blipFill>
        <p:spPr>
          <a:xfrm>
            <a:off x="4990173" y="455175"/>
            <a:ext cx="3402200" cy="2266300"/>
          </a:xfrm>
          <a:prstGeom prst="rect">
            <a:avLst/>
          </a:prstGeom>
          <a:noFill/>
          <a:ln cap="flat" cmpd="sng" w="19050">
            <a:solidFill>
              <a:schemeClr val="dk2"/>
            </a:solidFill>
            <a:prstDash val="solid"/>
            <a:round/>
            <a:headEnd len="sm" w="sm" type="none"/>
            <a:tailEnd len="sm" w="sm" type="none"/>
          </a:ln>
        </p:spPr>
      </p:pic>
      <p:pic>
        <p:nvPicPr>
          <p:cNvPr id="78" name="Google Shape;78;p15"/>
          <p:cNvPicPr preferRelativeResize="0"/>
          <p:nvPr/>
        </p:nvPicPr>
        <p:blipFill>
          <a:blip r:embed="rId5">
            <a:alphaModFix/>
          </a:blip>
          <a:stretch>
            <a:fillRect/>
          </a:stretch>
        </p:blipFill>
        <p:spPr>
          <a:xfrm>
            <a:off x="396800" y="3136813"/>
            <a:ext cx="2713775" cy="1526492"/>
          </a:xfrm>
          <a:prstGeom prst="rect">
            <a:avLst/>
          </a:prstGeom>
          <a:noFill/>
          <a:ln cap="flat" cmpd="sng" w="19050">
            <a:solidFill>
              <a:schemeClr val="dk2"/>
            </a:solidFill>
            <a:prstDash val="solid"/>
            <a:round/>
            <a:headEnd len="sm" w="sm" type="none"/>
            <a:tailEnd len="sm" w="sm" type="none"/>
          </a:ln>
        </p:spPr>
      </p:pic>
      <p:pic>
        <p:nvPicPr>
          <p:cNvPr id="79" name="Google Shape;79;p15"/>
          <p:cNvPicPr preferRelativeResize="0"/>
          <p:nvPr/>
        </p:nvPicPr>
        <p:blipFill rotWithShape="1">
          <a:blip r:embed="rId6">
            <a:alphaModFix/>
          </a:blip>
          <a:srcRect b="0" l="4919" r="8777" t="0"/>
          <a:stretch/>
        </p:blipFill>
        <p:spPr>
          <a:xfrm>
            <a:off x="6499608" y="3134650"/>
            <a:ext cx="2246866" cy="1530825"/>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 name="Shape 83"/>
        <p:cNvGrpSpPr/>
        <p:nvPr/>
      </p:nvGrpSpPr>
      <p:grpSpPr>
        <a:xfrm>
          <a:off x="0" y="0"/>
          <a:ext cx="0" cy="0"/>
          <a:chOff x="0" y="0"/>
          <a:chExt cx="0" cy="0"/>
        </a:xfrm>
      </p:grpSpPr>
      <p:sp>
        <p:nvSpPr>
          <p:cNvPr id="84" name="Google Shape;84;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Key Findings</a:t>
            </a:r>
            <a:endParaRPr>
              <a:solidFill>
                <a:schemeClr val="lt1"/>
              </a:solidFill>
            </a:endParaRPr>
          </a:p>
        </p:txBody>
      </p:sp>
      <p:sp>
        <p:nvSpPr>
          <p:cNvPr id="85" name="Google Shape;85;p16"/>
          <p:cNvSpPr txBox="1"/>
          <p:nvPr>
            <p:ph idx="1" type="body"/>
          </p:nvPr>
        </p:nvSpPr>
        <p:spPr>
          <a:xfrm>
            <a:off x="311700" y="101772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chemeClr val="accent1"/>
                </a:solidFill>
              </a:rPr>
              <a:t>Participants with </a:t>
            </a:r>
            <a:r>
              <a:rPr lang="en" sz="2000">
                <a:solidFill>
                  <a:schemeClr val="accent1"/>
                </a:solidFill>
              </a:rPr>
              <a:t>digital eye strain (DES)</a:t>
            </a:r>
            <a:r>
              <a:rPr lang="en" sz="2000">
                <a:solidFill>
                  <a:schemeClr val="accent1"/>
                </a:solidFill>
              </a:rPr>
              <a:t> often:</a:t>
            </a:r>
            <a:endParaRPr sz="2000">
              <a:solidFill>
                <a:schemeClr val="accent1"/>
              </a:solidFill>
            </a:endParaRPr>
          </a:p>
          <a:p>
            <a:pPr indent="0" lvl="0" marL="0" rtl="0" algn="l">
              <a:spcBef>
                <a:spcPts val="1600"/>
              </a:spcBef>
              <a:spcAft>
                <a:spcPts val="0"/>
              </a:spcAft>
              <a:buNone/>
            </a:pPr>
            <a:r>
              <a:t/>
            </a:r>
            <a:endParaRPr sz="2000">
              <a:solidFill>
                <a:schemeClr val="accent1"/>
              </a:solidFill>
            </a:endParaRPr>
          </a:p>
          <a:p>
            <a:pPr indent="0" lvl="0" marL="0" rtl="0" algn="ctr">
              <a:spcBef>
                <a:spcPts val="1600"/>
              </a:spcBef>
              <a:spcAft>
                <a:spcPts val="0"/>
              </a:spcAft>
              <a:buClr>
                <a:srgbClr val="000000"/>
              </a:buClr>
              <a:buSzPts val="1100"/>
              <a:buFont typeface="Arial"/>
              <a:buNone/>
            </a:pPr>
            <a:r>
              <a:t/>
            </a:r>
            <a:endParaRPr sz="2000">
              <a:solidFill>
                <a:schemeClr val="accent1"/>
              </a:solidFill>
            </a:endParaRPr>
          </a:p>
          <a:p>
            <a:pPr indent="0" lvl="0" marL="0" rtl="0" algn="ctr">
              <a:spcBef>
                <a:spcPts val="1600"/>
              </a:spcBef>
              <a:spcAft>
                <a:spcPts val="0"/>
              </a:spcAft>
              <a:buClr>
                <a:srgbClr val="000000"/>
              </a:buClr>
              <a:buSzPts val="1100"/>
              <a:buFont typeface="Arial"/>
              <a:buNone/>
            </a:pPr>
            <a:r>
              <a:t/>
            </a:r>
            <a:endParaRPr sz="2000">
              <a:solidFill>
                <a:schemeClr val="accent1"/>
              </a:solidFill>
            </a:endParaRPr>
          </a:p>
          <a:p>
            <a:pPr indent="0" lvl="0" marL="0" rtl="0" algn="l">
              <a:spcBef>
                <a:spcPts val="1600"/>
              </a:spcBef>
              <a:spcAft>
                <a:spcPts val="0"/>
              </a:spcAft>
              <a:buNone/>
            </a:pPr>
            <a:r>
              <a:t/>
            </a:r>
            <a:endParaRPr sz="2000">
              <a:solidFill>
                <a:schemeClr val="accent1"/>
              </a:solidFill>
            </a:endParaRPr>
          </a:p>
          <a:p>
            <a:pPr indent="0" lvl="0" marL="0" rtl="0" algn="ctr">
              <a:spcBef>
                <a:spcPts val="1600"/>
              </a:spcBef>
              <a:spcAft>
                <a:spcPts val="1600"/>
              </a:spcAft>
              <a:buClr>
                <a:srgbClr val="000000"/>
              </a:buClr>
              <a:buSzPts val="1100"/>
              <a:buFont typeface="Arial"/>
              <a:buNone/>
            </a:pPr>
            <a:r>
              <a:rPr lang="en" sz="2000">
                <a:solidFill>
                  <a:schemeClr val="accent1"/>
                </a:solidFill>
              </a:rPr>
              <a:t>Participants are looking for a </a:t>
            </a:r>
            <a:r>
              <a:rPr lang="en" sz="2000">
                <a:solidFill>
                  <a:schemeClr val="accent1"/>
                </a:solidFill>
              </a:rPr>
              <a:t>highly customizable</a:t>
            </a:r>
            <a:r>
              <a:rPr lang="en" sz="2000">
                <a:solidFill>
                  <a:schemeClr val="accent1"/>
                </a:solidFill>
              </a:rPr>
              <a:t> solution that fits with varying schedules, environments, and current eye health</a:t>
            </a:r>
            <a:endParaRPr sz="2000">
              <a:solidFill>
                <a:schemeClr val="accent1"/>
              </a:solidFill>
            </a:endParaRPr>
          </a:p>
        </p:txBody>
      </p:sp>
      <p:sp>
        <p:nvSpPr>
          <p:cNvPr id="86" name="Google Shape;86;p16"/>
          <p:cNvSpPr txBox="1"/>
          <p:nvPr/>
        </p:nvSpPr>
        <p:spPr>
          <a:xfrm>
            <a:off x="3476400" y="4449925"/>
            <a:ext cx="2191200" cy="345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lt1"/>
                </a:solidFill>
                <a:latin typeface="Oswald"/>
                <a:ea typeface="Oswald"/>
                <a:cs typeface="Oswald"/>
                <a:sym typeface="Oswald"/>
              </a:rPr>
              <a:t>…</a:t>
            </a:r>
            <a:endParaRPr sz="1800">
              <a:solidFill>
                <a:schemeClr val="lt1"/>
              </a:solidFill>
              <a:latin typeface="Oswald"/>
              <a:ea typeface="Oswald"/>
              <a:cs typeface="Oswald"/>
              <a:sym typeface="Oswald"/>
            </a:endParaRPr>
          </a:p>
          <a:p>
            <a:pPr indent="0" lvl="0" marL="0" rtl="0" algn="ctr">
              <a:spcBef>
                <a:spcPts val="0"/>
              </a:spcBef>
              <a:spcAft>
                <a:spcPts val="0"/>
              </a:spcAft>
              <a:buNone/>
            </a:pPr>
            <a:r>
              <a:rPr lang="en" sz="1800">
                <a:solidFill>
                  <a:schemeClr val="lt1"/>
                </a:solidFill>
                <a:latin typeface="Oswald"/>
                <a:ea typeface="Oswald"/>
                <a:cs typeface="Oswald"/>
                <a:sym typeface="Oswald"/>
              </a:rPr>
              <a:t>Design Research</a:t>
            </a:r>
            <a:endParaRPr sz="1800">
              <a:solidFill>
                <a:schemeClr val="lt1"/>
              </a:solidFill>
              <a:latin typeface="Oswald"/>
              <a:ea typeface="Oswald"/>
              <a:cs typeface="Oswald"/>
              <a:sym typeface="Oswald"/>
            </a:endParaRPr>
          </a:p>
        </p:txBody>
      </p:sp>
      <p:sp>
        <p:nvSpPr>
          <p:cNvPr id="87" name="Google Shape;87;p16"/>
          <p:cNvSpPr/>
          <p:nvPr/>
        </p:nvSpPr>
        <p:spPr>
          <a:xfrm>
            <a:off x="311700" y="1756350"/>
            <a:ext cx="2505900" cy="18642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Average"/>
                <a:ea typeface="Average"/>
                <a:cs typeface="Average"/>
                <a:sym typeface="Average"/>
              </a:rPr>
              <a:t>Are unfamiliar with digital eye strain</a:t>
            </a:r>
            <a:endParaRPr sz="1800">
              <a:solidFill>
                <a:schemeClr val="dk1"/>
              </a:solidFill>
              <a:latin typeface="Average"/>
              <a:ea typeface="Average"/>
              <a:cs typeface="Average"/>
              <a:sym typeface="Average"/>
            </a:endParaRPr>
          </a:p>
        </p:txBody>
      </p:sp>
      <p:sp>
        <p:nvSpPr>
          <p:cNvPr id="88" name="Google Shape;88;p16"/>
          <p:cNvSpPr/>
          <p:nvPr/>
        </p:nvSpPr>
        <p:spPr>
          <a:xfrm>
            <a:off x="6174600" y="1756350"/>
            <a:ext cx="2657700" cy="18642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Average"/>
                <a:ea typeface="Average"/>
                <a:cs typeface="Average"/>
                <a:sym typeface="Average"/>
              </a:rPr>
              <a:t>Have no motivation to take action</a:t>
            </a:r>
            <a:endParaRPr sz="1800">
              <a:solidFill>
                <a:schemeClr val="dk1"/>
              </a:solidFill>
              <a:latin typeface="Average"/>
              <a:ea typeface="Average"/>
              <a:cs typeface="Average"/>
              <a:sym typeface="Average"/>
            </a:endParaRPr>
          </a:p>
        </p:txBody>
      </p:sp>
      <p:sp>
        <p:nvSpPr>
          <p:cNvPr id="89" name="Google Shape;89;p16"/>
          <p:cNvSpPr/>
          <p:nvPr/>
        </p:nvSpPr>
        <p:spPr>
          <a:xfrm>
            <a:off x="3167250" y="1756350"/>
            <a:ext cx="2657700" cy="18642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Average"/>
                <a:ea typeface="Average"/>
                <a:cs typeface="Average"/>
                <a:sym typeface="Average"/>
              </a:rPr>
              <a:t> Forget to take actions that help reduce symptoms</a:t>
            </a:r>
            <a:endParaRPr sz="1800">
              <a:solidFill>
                <a:schemeClr val="dk1"/>
              </a:solidFill>
              <a:latin typeface="Average"/>
              <a:ea typeface="Average"/>
              <a:cs typeface="Average"/>
              <a:sym typeface="Average"/>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3" name="Shape 93"/>
        <p:cNvGrpSpPr/>
        <p:nvPr/>
      </p:nvGrpSpPr>
      <p:grpSpPr>
        <a:xfrm>
          <a:off x="0" y="0"/>
          <a:ext cx="0" cy="0"/>
          <a:chOff x="0" y="0"/>
          <a:chExt cx="0" cy="0"/>
        </a:xfrm>
      </p:grpSpPr>
      <p:sp>
        <p:nvSpPr>
          <p:cNvPr id="94" name="Google Shape;94;p17"/>
          <p:cNvSpPr txBox="1"/>
          <p:nvPr>
            <p:ph type="title"/>
          </p:nvPr>
        </p:nvSpPr>
        <p:spPr>
          <a:xfrm>
            <a:off x="387900" y="216425"/>
            <a:ext cx="2318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Design Tasks</a:t>
            </a:r>
            <a:endParaRPr>
              <a:solidFill>
                <a:schemeClr val="lt1"/>
              </a:solidFill>
            </a:endParaRPr>
          </a:p>
        </p:txBody>
      </p:sp>
      <p:sp>
        <p:nvSpPr>
          <p:cNvPr id="95" name="Google Shape;95;p17"/>
          <p:cNvSpPr txBox="1"/>
          <p:nvPr/>
        </p:nvSpPr>
        <p:spPr>
          <a:xfrm>
            <a:off x="3476400" y="4449925"/>
            <a:ext cx="2191200" cy="345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lt1"/>
                </a:solidFill>
                <a:latin typeface="Oswald"/>
                <a:ea typeface="Oswald"/>
                <a:cs typeface="Oswald"/>
                <a:sym typeface="Oswald"/>
              </a:rPr>
              <a:t>…</a:t>
            </a:r>
            <a:endParaRPr sz="1800">
              <a:solidFill>
                <a:schemeClr val="lt1"/>
              </a:solidFill>
              <a:latin typeface="Oswald"/>
              <a:ea typeface="Oswald"/>
              <a:cs typeface="Oswald"/>
              <a:sym typeface="Oswald"/>
            </a:endParaRPr>
          </a:p>
          <a:p>
            <a:pPr indent="0" lvl="0" marL="0" rtl="0" algn="ctr">
              <a:spcBef>
                <a:spcPts val="0"/>
              </a:spcBef>
              <a:spcAft>
                <a:spcPts val="0"/>
              </a:spcAft>
              <a:buNone/>
            </a:pPr>
            <a:r>
              <a:rPr lang="en" sz="1800">
                <a:solidFill>
                  <a:schemeClr val="lt1"/>
                </a:solidFill>
                <a:latin typeface="Oswald"/>
                <a:ea typeface="Oswald"/>
                <a:cs typeface="Oswald"/>
                <a:sym typeface="Oswald"/>
              </a:rPr>
              <a:t>Six Tasks</a:t>
            </a:r>
            <a:endParaRPr sz="1800">
              <a:solidFill>
                <a:schemeClr val="lt1"/>
              </a:solidFill>
              <a:latin typeface="Oswald"/>
              <a:ea typeface="Oswald"/>
              <a:cs typeface="Oswald"/>
              <a:sym typeface="Oswald"/>
            </a:endParaRPr>
          </a:p>
        </p:txBody>
      </p:sp>
      <p:pic>
        <p:nvPicPr>
          <p:cNvPr id="96" name="Google Shape;96;p17"/>
          <p:cNvPicPr preferRelativeResize="0"/>
          <p:nvPr/>
        </p:nvPicPr>
        <p:blipFill>
          <a:blip r:embed="rId3">
            <a:alphaModFix/>
          </a:blip>
          <a:stretch>
            <a:fillRect/>
          </a:stretch>
        </p:blipFill>
        <p:spPr>
          <a:xfrm>
            <a:off x="6595475" y="741599"/>
            <a:ext cx="1532050" cy="1532050"/>
          </a:xfrm>
          <a:prstGeom prst="rect">
            <a:avLst/>
          </a:prstGeom>
          <a:noFill/>
          <a:ln>
            <a:noFill/>
          </a:ln>
        </p:spPr>
      </p:pic>
      <p:pic>
        <p:nvPicPr>
          <p:cNvPr id="97" name="Google Shape;97;p17"/>
          <p:cNvPicPr preferRelativeResize="0"/>
          <p:nvPr/>
        </p:nvPicPr>
        <p:blipFill rotWithShape="1">
          <a:blip r:embed="rId4">
            <a:alphaModFix/>
          </a:blip>
          <a:srcRect b="12412" l="13220" r="10890" t="12359"/>
          <a:stretch/>
        </p:blipFill>
        <p:spPr>
          <a:xfrm>
            <a:off x="4088625" y="2971263"/>
            <a:ext cx="1045450" cy="1036383"/>
          </a:xfrm>
          <a:prstGeom prst="rect">
            <a:avLst/>
          </a:prstGeom>
          <a:noFill/>
          <a:ln>
            <a:noFill/>
          </a:ln>
        </p:spPr>
      </p:pic>
      <p:pic>
        <p:nvPicPr>
          <p:cNvPr id="98" name="Google Shape;98;p17"/>
          <p:cNvPicPr preferRelativeResize="0"/>
          <p:nvPr/>
        </p:nvPicPr>
        <p:blipFill>
          <a:blip r:embed="rId5">
            <a:alphaModFix/>
          </a:blip>
          <a:stretch>
            <a:fillRect/>
          </a:stretch>
        </p:blipFill>
        <p:spPr>
          <a:xfrm>
            <a:off x="1433675" y="984900"/>
            <a:ext cx="1045450" cy="1045450"/>
          </a:xfrm>
          <a:prstGeom prst="rect">
            <a:avLst/>
          </a:prstGeom>
          <a:noFill/>
          <a:ln>
            <a:noFill/>
          </a:ln>
        </p:spPr>
      </p:pic>
      <p:pic>
        <p:nvPicPr>
          <p:cNvPr id="99" name="Google Shape;99;p17"/>
          <p:cNvPicPr preferRelativeResize="0"/>
          <p:nvPr/>
        </p:nvPicPr>
        <p:blipFill rotWithShape="1">
          <a:blip r:embed="rId6">
            <a:alphaModFix/>
          </a:blip>
          <a:srcRect b="3484" l="0" r="8122" t="0"/>
          <a:stretch/>
        </p:blipFill>
        <p:spPr>
          <a:xfrm>
            <a:off x="6572338" y="2893600"/>
            <a:ext cx="1578324" cy="1191699"/>
          </a:xfrm>
          <a:prstGeom prst="rect">
            <a:avLst/>
          </a:prstGeom>
          <a:noFill/>
          <a:ln>
            <a:noFill/>
          </a:ln>
        </p:spPr>
      </p:pic>
      <p:pic>
        <p:nvPicPr>
          <p:cNvPr id="100" name="Google Shape;100;p17"/>
          <p:cNvPicPr preferRelativeResize="0"/>
          <p:nvPr/>
        </p:nvPicPr>
        <p:blipFill>
          <a:blip r:embed="rId7">
            <a:alphaModFix/>
          </a:blip>
          <a:stretch>
            <a:fillRect/>
          </a:stretch>
        </p:blipFill>
        <p:spPr>
          <a:xfrm>
            <a:off x="1433675" y="2966713"/>
            <a:ext cx="1045450" cy="1045450"/>
          </a:xfrm>
          <a:prstGeom prst="rect">
            <a:avLst/>
          </a:prstGeom>
          <a:noFill/>
          <a:ln>
            <a:noFill/>
          </a:ln>
        </p:spPr>
      </p:pic>
      <p:pic>
        <p:nvPicPr>
          <p:cNvPr id="101" name="Google Shape;101;p17"/>
          <p:cNvPicPr preferRelativeResize="0"/>
          <p:nvPr/>
        </p:nvPicPr>
        <p:blipFill>
          <a:blip r:embed="rId8">
            <a:alphaModFix/>
          </a:blip>
          <a:stretch>
            <a:fillRect/>
          </a:stretch>
        </p:blipFill>
        <p:spPr>
          <a:xfrm>
            <a:off x="4088625" y="847524"/>
            <a:ext cx="1264213" cy="1320200"/>
          </a:xfrm>
          <a:prstGeom prst="rect">
            <a:avLst/>
          </a:prstGeom>
          <a:noFill/>
          <a:ln>
            <a:noFill/>
          </a:ln>
        </p:spPr>
      </p:pic>
      <p:sp>
        <p:nvSpPr>
          <p:cNvPr id="102" name="Google Shape;102;p17"/>
          <p:cNvSpPr txBox="1"/>
          <p:nvPr/>
        </p:nvSpPr>
        <p:spPr>
          <a:xfrm>
            <a:off x="1132750" y="2179813"/>
            <a:ext cx="1647300" cy="519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accent1"/>
                </a:solidFill>
                <a:latin typeface="Average"/>
                <a:ea typeface="Average"/>
                <a:cs typeface="Average"/>
                <a:sym typeface="Average"/>
              </a:rPr>
              <a:t>Focus on intensive screen tasks</a:t>
            </a:r>
            <a:endParaRPr>
              <a:solidFill>
                <a:schemeClr val="accent1"/>
              </a:solidFill>
              <a:latin typeface="Average"/>
              <a:ea typeface="Average"/>
              <a:cs typeface="Average"/>
              <a:sym typeface="Average"/>
            </a:endParaRPr>
          </a:p>
        </p:txBody>
      </p:sp>
      <p:sp>
        <p:nvSpPr>
          <p:cNvPr id="103" name="Google Shape;103;p17"/>
          <p:cNvSpPr txBox="1"/>
          <p:nvPr/>
        </p:nvSpPr>
        <p:spPr>
          <a:xfrm>
            <a:off x="6150850" y="4072625"/>
            <a:ext cx="2421300" cy="39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1"/>
                </a:solidFill>
                <a:latin typeface="Average"/>
                <a:ea typeface="Average"/>
                <a:cs typeface="Average"/>
                <a:sym typeface="Average"/>
              </a:rPr>
              <a:t>Work across multiple devices</a:t>
            </a:r>
            <a:endParaRPr>
              <a:solidFill>
                <a:schemeClr val="accent1"/>
              </a:solidFill>
              <a:latin typeface="Average"/>
              <a:ea typeface="Average"/>
              <a:cs typeface="Average"/>
              <a:sym typeface="Average"/>
            </a:endParaRPr>
          </a:p>
        </p:txBody>
      </p:sp>
      <p:sp>
        <p:nvSpPr>
          <p:cNvPr id="104" name="Google Shape;104;p17"/>
          <p:cNvSpPr txBox="1"/>
          <p:nvPr/>
        </p:nvSpPr>
        <p:spPr>
          <a:xfrm>
            <a:off x="2268300" y="4449925"/>
            <a:ext cx="4455000" cy="51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Average"/>
              <a:ea typeface="Average"/>
              <a:cs typeface="Average"/>
              <a:sym typeface="Average"/>
            </a:endParaRPr>
          </a:p>
        </p:txBody>
      </p:sp>
      <p:sp>
        <p:nvSpPr>
          <p:cNvPr id="105" name="Google Shape;105;p17"/>
          <p:cNvSpPr txBox="1"/>
          <p:nvPr/>
        </p:nvSpPr>
        <p:spPr>
          <a:xfrm>
            <a:off x="1229200" y="3975725"/>
            <a:ext cx="1454400" cy="59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accent1"/>
                </a:solidFill>
                <a:latin typeface="Average"/>
                <a:ea typeface="Average"/>
                <a:cs typeface="Average"/>
                <a:sym typeface="Average"/>
              </a:rPr>
              <a:t>Learn about digital eye strain</a:t>
            </a:r>
            <a:endParaRPr>
              <a:solidFill>
                <a:schemeClr val="accent1"/>
              </a:solidFill>
              <a:latin typeface="Average"/>
              <a:ea typeface="Average"/>
              <a:cs typeface="Average"/>
              <a:sym typeface="Average"/>
            </a:endParaRPr>
          </a:p>
        </p:txBody>
      </p:sp>
      <p:sp>
        <p:nvSpPr>
          <p:cNvPr id="106" name="Google Shape;106;p17"/>
          <p:cNvSpPr txBox="1"/>
          <p:nvPr/>
        </p:nvSpPr>
        <p:spPr>
          <a:xfrm>
            <a:off x="3412950" y="2179813"/>
            <a:ext cx="2318100" cy="519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accent1"/>
                </a:solidFill>
                <a:latin typeface="Average"/>
                <a:ea typeface="Average"/>
                <a:cs typeface="Average"/>
                <a:sym typeface="Average"/>
              </a:rPr>
              <a:t>Perform less focus intensive tasks on screens</a:t>
            </a:r>
            <a:endParaRPr>
              <a:solidFill>
                <a:schemeClr val="accent1"/>
              </a:solidFill>
              <a:latin typeface="Average"/>
              <a:ea typeface="Average"/>
              <a:cs typeface="Average"/>
              <a:sym typeface="Average"/>
            </a:endParaRPr>
          </a:p>
        </p:txBody>
      </p:sp>
      <p:sp>
        <p:nvSpPr>
          <p:cNvPr id="107" name="Google Shape;107;p17"/>
          <p:cNvSpPr txBox="1"/>
          <p:nvPr/>
        </p:nvSpPr>
        <p:spPr>
          <a:xfrm>
            <a:off x="3454350" y="4012175"/>
            <a:ext cx="2235300" cy="519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accent1"/>
                </a:solidFill>
                <a:latin typeface="Average"/>
                <a:ea typeface="Average"/>
                <a:cs typeface="Average"/>
                <a:sym typeface="Average"/>
              </a:rPr>
              <a:t>Work at a screen in </a:t>
            </a:r>
            <a:endParaRPr>
              <a:solidFill>
                <a:schemeClr val="accent1"/>
              </a:solidFill>
              <a:latin typeface="Average"/>
              <a:ea typeface="Average"/>
              <a:cs typeface="Average"/>
              <a:sym typeface="Average"/>
            </a:endParaRPr>
          </a:p>
          <a:p>
            <a:pPr indent="0" lvl="0" marL="0" rtl="0" algn="ctr">
              <a:spcBef>
                <a:spcPts val="0"/>
              </a:spcBef>
              <a:spcAft>
                <a:spcPts val="0"/>
              </a:spcAft>
              <a:buNone/>
            </a:pPr>
            <a:r>
              <a:rPr lang="en">
                <a:solidFill>
                  <a:schemeClr val="accent1"/>
                </a:solidFill>
                <a:latin typeface="Average"/>
                <a:ea typeface="Average"/>
                <a:cs typeface="Average"/>
                <a:sym typeface="Average"/>
              </a:rPr>
              <a:t>various lighting conditions</a:t>
            </a:r>
            <a:endParaRPr>
              <a:solidFill>
                <a:schemeClr val="accent1"/>
              </a:solidFill>
              <a:latin typeface="Average"/>
              <a:ea typeface="Average"/>
              <a:cs typeface="Average"/>
              <a:sym typeface="Average"/>
            </a:endParaRPr>
          </a:p>
        </p:txBody>
      </p:sp>
      <p:sp>
        <p:nvSpPr>
          <p:cNvPr id="108" name="Google Shape;108;p17"/>
          <p:cNvSpPr txBox="1"/>
          <p:nvPr/>
        </p:nvSpPr>
        <p:spPr>
          <a:xfrm>
            <a:off x="6150850" y="2179825"/>
            <a:ext cx="2421300" cy="519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accent1"/>
                </a:solidFill>
                <a:latin typeface="Average"/>
                <a:ea typeface="Average"/>
                <a:cs typeface="Average"/>
                <a:sym typeface="Average"/>
              </a:rPr>
              <a:t>Work at a screen for long periods of time</a:t>
            </a:r>
            <a:endParaRPr>
              <a:solidFill>
                <a:schemeClr val="accent1"/>
              </a:solidFill>
              <a:latin typeface="Average"/>
              <a:ea typeface="Average"/>
              <a:cs typeface="Average"/>
              <a:sym typeface="Average"/>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 name="Shape 112"/>
        <p:cNvGrpSpPr/>
        <p:nvPr/>
      </p:nvGrpSpPr>
      <p:grpSpPr>
        <a:xfrm>
          <a:off x="0" y="0"/>
          <a:ext cx="0" cy="0"/>
          <a:chOff x="0" y="0"/>
          <a:chExt cx="0" cy="0"/>
        </a:xfrm>
      </p:grpSpPr>
      <p:sp>
        <p:nvSpPr>
          <p:cNvPr id="113" name="Google Shape;113;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Design 1: Wearable Eyeglasses (AR)</a:t>
            </a:r>
            <a:endParaRPr>
              <a:solidFill>
                <a:schemeClr val="lt1"/>
              </a:solidFill>
            </a:endParaRPr>
          </a:p>
        </p:txBody>
      </p:sp>
      <p:sp>
        <p:nvSpPr>
          <p:cNvPr id="114" name="Google Shape;114;p18"/>
          <p:cNvSpPr txBox="1"/>
          <p:nvPr/>
        </p:nvSpPr>
        <p:spPr>
          <a:xfrm>
            <a:off x="3476400" y="4449925"/>
            <a:ext cx="2191200" cy="345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lt1"/>
                </a:solidFill>
                <a:latin typeface="Oswald"/>
                <a:ea typeface="Oswald"/>
                <a:cs typeface="Oswald"/>
                <a:sym typeface="Oswald"/>
              </a:rPr>
              <a:t>…</a:t>
            </a:r>
            <a:endParaRPr sz="1800">
              <a:solidFill>
                <a:schemeClr val="lt1"/>
              </a:solidFill>
              <a:latin typeface="Oswald"/>
              <a:ea typeface="Oswald"/>
              <a:cs typeface="Oswald"/>
              <a:sym typeface="Oswald"/>
            </a:endParaRPr>
          </a:p>
          <a:p>
            <a:pPr indent="0" lvl="0" marL="0" rtl="0" algn="ctr">
              <a:spcBef>
                <a:spcPts val="0"/>
              </a:spcBef>
              <a:spcAft>
                <a:spcPts val="0"/>
              </a:spcAft>
              <a:buNone/>
            </a:pPr>
            <a:r>
              <a:rPr lang="en" sz="1800">
                <a:solidFill>
                  <a:schemeClr val="lt1"/>
                </a:solidFill>
                <a:latin typeface="Oswald"/>
                <a:ea typeface="Oswald"/>
                <a:cs typeface="Oswald"/>
                <a:sym typeface="Oswald"/>
              </a:rPr>
              <a:t>3 Design Sketches</a:t>
            </a:r>
            <a:endParaRPr sz="1800">
              <a:solidFill>
                <a:schemeClr val="lt1"/>
              </a:solidFill>
              <a:latin typeface="Oswald"/>
              <a:ea typeface="Oswald"/>
              <a:cs typeface="Oswald"/>
              <a:sym typeface="Oswald"/>
            </a:endParaRPr>
          </a:p>
        </p:txBody>
      </p:sp>
      <p:pic>
        <p:nvPicPr>
          <p:cNvPr id="115" name="Google Shape;115;p18"/>
          <p:cNvPicPr preferRelativeResize="0"/>
          <p:nvPr/>
        </p:nvPicPr>
        <p:blipFill rotWithShape="1">
          <a:blip r:embed="rId3">
            <a:alphaModFix/>
          </a:blip>
          <a:srcRect b="13397" l="0" r="0" t="0"/>
          <a:stretch/>
        </p:blipFill>
        <p:spPr>
          <a:xfrm>
            <a:off x="1872075" y="1081425"/>
            <a:ext cx="5399850" cy="3517749"/>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9" name="Shape 119"/>
        <p:cNvGrpSpPr/>
        <p:nvPr/>
      </p:nvGrpSpPr>
      <p:grpSpPr>
        <a:xfrm>
          <a:off x="0" y="0"/>
          <a:ext cx="0" cy="0"/>
          <a:chOff x="0" y="0"/>
          <a:chExt cx="0" cy="0"/>
        </a:xfrm>
      </p:grpSpPr>
      <p:sp>
        <p:nvSpPr>
          <p:cNvPr id="120" name="Google Shape;120;p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Design 2: Sticker Eye Tracker</a:t>
            </a:r>
            <a:endParaRPr>
              <a:solidFill>
                <a:schemeClr val="lt1"/>
              </a:solidFill>
            </a:endParaRPr>
          </a:p>
        </p:txBody>
      </p:sp>
      <p:sp>
        <p:nvSpPr>
          <p:cNvPr id="121" name="Google Shape;121;p19"/>
          <p:cNvSpPr txBox="1"/>
          <p:nvPr/>
        </p:nvSpPr>
        <p:spPr>
          <a:xfrm>
            <a:off x="3476400" y="4449925"/>
            <a:ext cx="2191200" cy="345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lt1"/>
                </a:solidFill>
                <a:latin typeface="Oswald"/>
                <a:ea typeface="Oswald"/>
                <a:cs typeface="Oswald"/>
                <a:sym typeface="Oswald"/>
              </a:rPr>
              <a:t>…</a:t>
            </a:r>
            <a:endParaRPr sz="1800">
              <a:solidFill>
                <a:schemeClr val="lt1"/>
              </a:solidFill>
              <a:latin typeface="Oswald"/>
              <a:ea typeface="Oswald"/>
              <a:cs typeface="Oswald"/>
              <a:sym typeface="Oswald"/>
            </a:endParaRPr>
          </a:p>
          <a:p>
            <a:pPr indent="0" lvl="0" marL="0" rtl="0" algn="ctr">
              <a:spcBef>
                <a:spcPts val="0"/>
              </a:spcBef>
              <a:spcAft>
                <a:spcPts val="0"/>
              </a:spcAft>
              <a:buNone/>
            </a:pPr>
            <a:r>
              <a:rPr lang="en" sz="1800">
                <a:solidFill>
                  <a:schemeClr val="lt1"/>
                </a:solidFill>
                <a:latin typeface="Oswald"/>
                <a:ea typeface="Oswald"/>
                <a:cs typeface="Oswald"/>
                <a:sym typeface="Oswald"/>
              </a:rPr>
              <a:t>3 Design Sketches</a:t>
            </a:r>
            <a:endParaRPr sz="1800">
              <a:solidFill>
                <a:schemeClr val="lt1"/>
              </a:solidFill>
              <a:latin typeface="Oswald"/>
              <a:ea typeface="Oswald"/>
              <a:cs typeface="Oswald"/>
              <a:sym typeface="Oswald"/>
            </a:endParaRPr>
          </a:p>
        </p:txBody>
      </p:sp>
      <p:pic>
        <p:nvPicPr>
          <p:cNvPr id="122" name="Google Shape;122;p19"/>
          <p:cNvPicPr preferRelativeResize="0"/>
          <p:nvPr/>
        </p:nvPicPr>
        <p:blipFill rotWithShape="1">
          <a:blip r:embed="rId3">
            <a:alphaModFix/>
          </a:blip>
          <a:srcRect b="4223" l="0" r="0" t="0"/>
          <a:stretch/>
        </p:blipFill>
        <p:spPr>
          <a:xfrm>
            <a:off x="2195550" y="1086624"/>
            <a:ext cx="4752898" cy="3517749"/>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6" name="Shape 126"/>
        <p:cNvGrpSpPr/>
        <p:nvPr/>
      </p:nvGrpSpPr>
      <p:grpSpPr>
        <a:xfrm>
          <a:off x="0" y="0"/>
          <a:ext cx="0" cy="0"/>
          <a:chOff x="0" y="0"/>
          <a:chExt cx="0" cy="0"/>
        </a:xfrm>
      </p:grpSpPr>
      <p:sp>
        <p:nvSpPr>
          <p:cNvPr id="127" name="Google Shape;127;p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Design 3: </a:t>
            </a:r>
            <a:r>
              <a:rPr lang="en">
                <a:solidFill>
                  <a:schemeClr val="lt1"/>
                </a:solidFill>
              </a:rPr>
              <a:t>Contacts Paired With Smart Watcher Device</a:t>
            </a:r>
            <a:endParaRPr>
              <a:solidFill>
                <a:schemeClr val="lt1"/>
              </a:solidFill>
            </a:endParaRPr>
          </a:p>
        </p:txBody>
      </p:sp>
      <p:sp>
        <p:nvSpPr>
          <p:cNvPr id="128" name="Google Shape;128;p20"/>
          <p:cNvSpPr txBox="1"/>
          <p:nvPr/>
        </p:nvSpPr>
        <p:spPr>
          <a:xfrm>
            <a:off x="3476400" y="4449925"/>
            <a:ext cx="2191200" cy="345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lt1"/>
                </a:solidFill>
                <a:latin typeface="Oswald"/>
                <a:ea typeface="Oswald"/>
                <a:cs typeface="Oswald"/>
                <a:sym typeface="Oswald"/>
              </a:rPr>
              <a:t>…</a:t>
            </a:r>
            <a:endParaRPr sz="1800">
              <a:solidFill>
                <a:schemeClr val="lt1"/>
              </a:solidFill>
              <a:latin typeface="Oswald"/>
              <a:ea typeface="Oswald"/>
              <a:cs typeface="Oswald"/>
              <a:sym typeface="Oswald"/>
            </a:endParaRPr>
          </a:p>
          <a:p>
            <a:pPr indent="0" lvl="0" marL="0" rtl="0" algn="ctr">
              <a:spcBef>
                <a:spcPts val="0"/>
              </a:spcBef>
              <a:spcAft>
                <a:spcPts val="0"/>
              </a:spcAft>
              <a:buNone/>
            </a:pPr>
            <a:r>
              <a:rPr lang="en" sz="1800">
                <a:solidFill>
                  <a:schemeClr val="lt1"/>
                </a:solidFill>
                <a:latin typeface="Oswald"/>
                <a:ea typeface="Oswald"/>
                <a:cs typeface="Oswald"/>
                <a:sym typeface="Oswald"/>
              </a:rPr>
              <a:t>3 Design Sketches</a:t>
            </a:r>
            <a:endParaRPr sz="1800">
              <a:solidFill>
                <a:schemeClr val="lt1"/>
              </a:solidFill>
              <a:latin typeface="Oswald"/>
              <a:ea typeface="Oswald"/>
              <a:cs typeface="Oswald"/>
              <a:sym typeface="Oswald"/>
            </a:endParaRPr>
          </a:p>
        </p:txBody>
      </p:sp>
      <p:pic>
        <p:nvPicPr>
          <p:cNvPr id="129" name="Google Shape;129;p20"/>
          <p:cNvPicPr preferRelativeResize="0"/>
          <p:nvPr/>
        </p:nvPicPr>
        <p:blipFill>
          <a:blip r:embed="rId3">
            <a:alphaModFix/>
          </a:blip>
          <a:stretch>
            <a:fillRect/>
          </a:stretch>
        </p:blipFill>
        <p:spPr>
          <a:xfrm>
            <a:off x="559763" y="1165325"/>
            <a:ext cx="8024475" cy="3136998"/>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 name="Shape 133"/>
        <p:cNvGrpSpPr/>
        <p:nvPr/>
      </p:nvGrpSpPr>
      <p:grpSpPr>
        <a:xfrm>
          <a:off x="0" y="0"/>
          <a:ext cx="0" cy="0"/>
          <a:chOff x="0" y="0"/>
          <a:chExt cx="0" cy="0"/>
        </a:xfrm>
      </p:grpSpPr>
      <p:sp>
        <p:nvSpPr>
          <p:cNvPr id="134" name="Google Shape;134;p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Selected Design - Wearable AR Glasses</a:t>
            </a:r>
            <a:endParaRPr>
              <a:solidFill>
                <a:schemeClr val="lt1"/>
              </a:solidFill>
            </a:endParaRPr>
          </a:p>
        </p:txBody>
      </p:sp>
      <p:sp>
        <p:nvSpPr>
          <p:cNvPr id="135" name="Google Shape;135;p21"/>
          <p:cNvSpPr txBox="1"/>
          <p:nvPr>
            <p:ph idx="1" type="body"/>
          </p:nvPr>
        </p:nvSpPr>
        <p:spPr>
          <a:xfrm>
            <a:off x="311700" y="1025625"/>
            <a:ext cx="8520600" cy="3416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sz="2200">
              <a:solidFill>
                <a:schemeClr val="accent1"/>
              </a:solidFill>
            </a:endParaRPr>
          </a:p>
          <a:p>
            <a:pPr indent="0" lvl="0" marL="0" rtl="0" algn="l">
              <a:spcBef>
                <a:spcPts val="0"/>
              </a:spcBef>
              <a:spcAft>
                <a:spcPts val="0"/>
              </a:spcAft>
              <a:buNone/>
            </a:pPr>
            <a:r>
              <a:t/>
            </a:r>
            <a:endParaRPr>
              <a:solidFill>
                <a:schemeClr val="lt1"/>
              </a:solidFill>
            </a:endParaRPr>
          </a:p>
          <a:p>
            <a:pPr indent="0" lvl="0" marL="457200" rtl="0" algn="l">
              <a:spcBef>
                <a:spcPts val="0"/>
              </a:spcBef>
              <a:spcAft>
                <a:spcPts val="0"/>
              </a:spcAft>
              <a:buNone/>
            </a:pPr>
            <a:r>
              <a:t/>
            </a:r>
            <a:endParaRPr sz="1100">
              <a:solidFill>
                <a:srgbClr val="000000"/>
              </a:solidFill>
              <a:latin typeface="Roboto"/>
              <a:ea typeface="Roboto"/>
              <a:cs typeface="Roboto"/>
              <a:sym typeface="Roboto"/>
            </a:endParaRPr>
          </a:p>
        </p:txBody>
      </p:sp>
      <p:sp>
        <p:nvSpPr>
          <p:cNvPr id="136" name="Google Shape;136;p21"/>
          <p:cNvSpPr txBox="1"/>
          <p:nvPr/>
        </p:nvSpPr>
        <p:spPr>
          <a:xfrm>
            <a:off x="3476400" y="4449925"/>
            <a:ext cx="2191200" cy="345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lt1"/>
                </a:solidFill>
                <a:latin typeface="Oswald"/>
                <a:ea typeface="Oswald"/>
                <a:cs typeface="Oswald"/>
                <a:sym typeface="Oswald"/>
              </a:rPr>
              <a:t>…</a:t>
            </a:r>
            <a:endParaRPr sz="1800">
              <a:solidFill>
                <a:schemeClr val="lt1"/>
              </a:solidFill>
              <a:latin typeface="Oswald"/>
              <a:ea typeface="Oswald"/>
              <a:cs typeface="Oswald"/>
              <a:sym typeface="Oswald"/>
            </a:endParaRPr>
          </a:p>
          <a:p>
            <a:pPr indent="0" lvl="0" marL="0" rtl="0" algn="ctr">
              <a:spcBef>
                <a:spcPts val="0"/>
              </a:spcBef>
              <a:spcAft>
                <a:spcPts val="0"/>
              </a:spcAft>
              <a:buNone/>
            </a:pPr>
            <a:r>
              <a:rPr lang="en" sz="1800">
                <a:solidFill>
                  <a:schemeClr val="lt1"/>
                </a:solidFill>
                <a:latin typeface="Oswald"/>
                <a:ea typeface="Oswald"/>
                <a:cs typeface="Oswald"/>
                <a:sym typeface="Oswald"/>
              </a:rPr>
              <a:t>3 Design Sketches</a:t>
            </a:r>
            <a:endParaRPr sz="1800">
              <a:solidFill>
                <a:schemeClr val="lt1"/>
              </a:solidFill>
              <a:latin typeface="Oswald"/>
              <a:ea typeface="Oswald"/>
              <a:cs typeface="Oswald"/>
              <a:sym typeface="Oswald"/>
            </a:endParaRPr>
          </a:p>
        </p:txBody>
      </p:sp>
      <p:sp>
        <p:nvSpPr>
          <p:cNvPr id="137" name="Google Shape;137;p21"/>
          <p:cNvSpPr/>
          <p:nvPr/>
        </p:nvSpPr>
        <p:spPr>
          <a:xfrm>
            <a:off x="886875" y="2377875"/>
            <a:ext cx="1768200" cy="7119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Average"/>
                <a:ea typeface="Average"/>
                <a:cs typeface="Average"/>
                <a:sym typeface="Average"/>
              </a:rPr>
              <a:t>Customizable</a:t>
            </a:r>
            <a:endParaRPr sz="1800">
              <a:solidFill>
                <a:schemeClr val="dk1"/>
              </a:solidFill>
              <a:latin typeface="Average"/>
              <a:ea typeface="Average"/>
              <a:cs typeface="Average"/>
              <a:sym typeface="Average"/>
            </a:endParaRPr>
          </a:p>
        </p:txBody>
      </p:sp>
      <p:sp>
        <p:nvSpPr>
          <p:cNvPr id="138" name="Google Shape;138;p21"/>
          <p:cNvSpPr/>
          <p:nvPr/>
        </p:nvSpPr>
        <p:spPr>
          <a:xfrm>
            <a:off x="3771400" y="2377875"/>
            <a:ext cx="1768200" cy="7119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Average"/>
                <a:ea typeface="Average"/>
                <a:cs typeface="Average"/>
                <a:sym typeface="Average"/>
              </a:rPr>
              <a:t>Portable</a:t>
            </a:r>
            <a:endParaRPr sz="1800">
              <a:solidFill>
                <a:schemeClr val="dk1"/>
              </a:solidFill>
              <a:latin typeface="Average"/>
              <a:ea typeface="Average"/>
              <a:cs typeface="Average"/>
              <a:sym typeface="Average"/>
            </a:endParaRPr>
          </a:p>
        </p:txBody>
      </p:sp>
      <p:sp>
        <p:nvSpPr>
          <p:cNvPr id="139" name="Google Shape;139;p21"/>
          <p:cNvSpPr/>
          <p:nvPr/>
        </p:nvSpPr>
        <p:spPr>
          <a:xfrm>
            <a:off x="6536125" y="2377875"/>
            <a:ext cx="1768200" cy="7119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Average"/>
                <a:ea typeface="Average"/>
                <a:cs typeface="Average"/>
                <a:sym typeface="Average"/>
              </a:rPr>
              <a:t>Motivational</a:t>
            </a:r>
            <a:endParaRPr sz="1800">
              <a:solidFill>
                <a:schemeClr val="dk1"/>
              </a:solidFill>
              <a:latin typeface="Average"/>
              <a:ea typeface="Average"/>
              <a:cs typeface="Average"/>
              <a:sym typeface="Average"/>
            </a:endParaRPr>
          </a:p>
        </p:txBody>
      </p:sp>
      <p:sp>
        <p:nvSpPr>
          <p:cNvPr id="140" name="Google Shape;140;p21"/>
          <p:cNvSpPr txBox="1"/>
          <p:nvPr/>
        </p:nvSpPr>
        <p:spPr>
          <a:xfrm>
            <a:off x="3476400" y="3201300"/>
            <a:ext cx="2191200" cy="711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a:solidFill>
                  <a:schemeClr val="accent1"/>
                </a:solidFill>
                <a:latin typeface="Average"/>
                <a:ea typeface="Average"/>
                <a:cs typeface="Average"/>
                <a:sym typeface="Average"/>
              </a:rPr>
              <a:t>E</a:t>
            </a:r>
            <a:r>
              <a:rPr lang="en">
                <a:solidFill>
                  <a:schemeClr val="accent1"/>
                </a:solidFill>
                <a:latin typeface="Average"/>
                <a:ea typeface="Average"/>
                <a:cs typeface="Average"/>
                <a:sym typeface="Average"/>
              </a:rPr>
              <a:t>asy to transfer between various environments</a:t>
            </a:r>
            <a:endParaRPr>
              <a:solidFill>
                <a:schemeClr val="accent1"/>
              </a:solidFill>
              <a:latin typeface="Average"/>
              <a:ea typeface="Average"/>
              <a:cs typeface="Average"/>
              <a:sym typeface="Average"/>
            </a:endParaRPr>
          </a:p>
        </p:txBody>
      </p:sp>
      <p:sp>
        <p:nvSpPr>
          <p:cNvPr id="141" name="Google Shape;141;p21"/>
          <p:cNvSpPr txBox="1"/>
          <p:nvPr/>
        </p:nvSpPr>
        <p:spPr>
          <a:xfrm>
            <a:off x="6305775" y="3201300"/>
            <a:ext cx="2342100" cy="711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a:solidFill>
                  <a:schemeClr val="accent1"/>
                </a:solidFill>
                <a:latin typeface="Average"/>
                <a:ea typeface="Average"/>
                <a:cs typeface="Average"/>
                <a:sym typeface="Average"/>
              </a:rPr>
              <a:t>S</a:t>
            </a:r>
            <a:r>
              <a:rPr lang="en">
                <a:solidFill>
                  <a:schemeClr val="accent1"/>
                </a:solidFill>
                <a:latin typeface="Average"/>
                <a:ea typeface="Average"/>
                <a:cs typeface="Average"/>
                <a:sym typeface="Average"/>
              </a:rPr>
              <a:t>how analytics of eye health and device usage behaviors to motivate better practices</a:t>
            </a:r>
            <a:endParaRPr>
              <a:solidFill>
                <a:schemeClr val="accent1"/>
              </a:solidFill>
              <a:latin typeface="Average"/>
              <a:ea typeface="Average"/>
              <a:cs typeface="Average"/>
              <a:sym typeface="Average"/>
            </a:endParaRPr>
          </a:p>
        </p:txBody>
      </p:sp>
      <p:sp>
        <p:nvSpPr>
          <p:cNvPr id="142" name="Google Shape;142;p21"/>
          <p:cNvSpPr txBox="1"/>
          <p:nvPr/>
        </p:nvSpPr>
        <p:spPr>
          <a:xfrm>
            <a:off x="720425" y="3144425"/>
            <a:ext cx="2284800" cy="769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a:solidFill>
                  <a:schemeClr val="accent1"/>
                </a:solidFill>
                <a:latin typeface="Average"/>
                <a:ea typeface="Average"/>
                <a:cs typeface="Average"/>
                <a:sym typeface="Average"/>
              </a:rPr>
              <a:t>F</a:t>
            </a:r>
            <a:r>
              <a:rPr lang="en">
                <a:solidFill>
                  <a:schemeClr val="accent1"/>
                </a:solidFill>
                <a:latin typeface="Average"/>
                <a:ea typeface="Average"/>
                <a:cs typeface="Average"/>
                <a:sym typeface="Average"/>
              </a:rPr>
              <a:t>or a variety of schedules, focus levels, and current eye health</a:t>
            </a:r>
            <a:endParaRPr>
              <a:solidFill>
                <a:schemeClr val="accent1"/>
              </a:solidFill>
              <a:latin typeface="Average"/>
              <a:ea typeface="Average"/>
              <a:cs typeface="Average"/>
              <a:sym typeface="Average"/>
            </a:endParaRPr>
          </a:p>
        </p:txBody>
      </p:sp>
      <p:pic>
        <p:nvPicPr>
          <p:cNvPr id="143" name="Google Shape;143;p21"/>
          <p:cNvPicPr preferRelativeResize="0"/>
          <p:nvPr/>
        </p:nvPicPr>
        <p:blipFill>
          <a:blip r:embed="rId3">
            <a:alphaModFix/>
          </a:blip>
          <a:stretch>
            <a:fillRect/>
          </a:stretch>
        </p:blipFill>
        <p:spPr>
          <a:xfrm>
            <a:off x="886876" y="1445870"/>
            <a:ext cx="1298424" cy="1009499"/>
          </a:xfrm>
          <a:prstGeom prst="rect">
            <a:avLst/>
          </a:prstGeom>
          <a:noFill/>
          <a:ln>
            <a:noFill/>
          </a:ln>
        </p:spPr>
      </p:pic>
      <p:pic>
        <p:nvPicPr>
          <p:cNvPr id="144" name="Google Shape;144;p21"/>
          <p:cNvPicPr preferRelativeResize="0"/>
          <p:nvPr/>
        </p:nvPicPr>
        <p:blipFill>
          <a:blip r:embed="rId4">
            <a:alphaModFix/>
          </a:blip>
          <a:stretch>
            <a:fillRect/>
          </a:stretch>
        </p:blipFill>
        <p:spPr>
          <a:xfrm>
            <a:off x="4035610" y="1359200"/>
            <a:ext cx="1239779" cy="1239800"/>
          </a:xfrm>
          <a:prstGeom prst="rect">
            <a:avLst/>
          </a:prstGeom>
          <a:noFill/>
          <a:ln>
            <a:noFill/>
          </a:ln>
        </p:spPr>
      </p:pic>
      <p:pic>
        <p:nvPicPr>
          <p:cNvPr id="145" name="Google Shape;145;p21"/>
          <p:cNvPicPr preferRelativeResize="0"/>
          <p:nvPr/>
        </p:nvPicPr>
        <p:blipFill>
          <a:blip r:embed="rId5">
            <a:alphaModFix/>
          </a:blip>
          <a:stretch>
            <a:fillRect/>
          </a:stretch>
        </p:blipFill>
        <p:spPr>
          <a:xfrm>
            <a:off x="7035625" y="1497150"/>
            <a:ext cx="769201" cy="76920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